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45" r:id="rId2"/>
    <p:sldId id="347" r:id="rId3"/>
    <p:sldId id="362" r:id="rId4"/>
    <p:sldId id="357" r:id="rId5"/>
    <p:sldId id="364" r:id="rId6"/>
    <p:sldId id="363" r:id="rId7"/>
    <p:sldId id="348" r:id="rId8"/>
    <p:sldId id="354" r:id="rId9"/>
    <p:sldId id="352" r:id="rId10"/>
    <p:sldId id="349" r:id="rId11"/>
    <p:sldId id="350" r:id="rId12"/>
    <p:sldId id="356" r:id="rId13"/>
    <p:sldId id="346" r:id="rId14"/>
    <p:sldId id="365" r:id="rId15"/>
  </p:sldIdLst>
  <p:sldSz cx="18218150" cy="10225088"/>
  <p:notesSz cx="6858000" cy="9144000"/>
  <p:defaultTextStyle>
    <a:defPPr>
      <a:defRPr lang="ru-RU"/>
    </a:defPPr>
    <a:lvl1pPr marL="0" algn="l" defTabSz="18196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09820" algn="l" defTabSz="18196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19639" algn="l" defTabSz="18196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29457" algn="l" defTabSz="18196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39276" algn="l" defTabSz="18196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49098" algn="l" defTabSz="18196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58913" algn="l" defTabSz="18196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68733" algn="l" defTabSz="18196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278553" algn="l" defTabSz="18196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9" userDrawn="1">
          <p15:clr>
            <a:srgbClr val="A4A3A4"/>
          </p15:clr>
        </p15:guide>
        <p15:guide id="2" pos="1202">
          <p15:clr>
            <a:srgbClr val="A4A3A4"/>
          </p15:clr>
        </p15:guide>
        <p15:guide id="3" pos="567">
          <p15:clr>
            <a:srgbClr val="A4A3A4"/>
          </p15:clr>
        </p15:guide>
        <p15:guide id="4" pos="2109">
          <p15:clr>
            <a:srgbClr val="A4A3A4"/>
          </p15:clr>
        </p15:guide>
        <p15:guide id="5" pos="1474">
          <p15:clr>
            <a:srgbClr val="A4A3A4"/>
          </p15:clr>
        </p15:guide>
        <p15:guide id="6" pos="2336">
          <p15:clr>
            <a:srgbClr val="A4A3A4"/>
          </p15:clr>
        </p15:guide>
        <p15:guide id="7" pos="2971">
          <p15:clr>
            <a:srgbClr val="A4A3A4"/>
          </p15:clr>
        </p15:guide>
        <p15:guide id="8" pos="3198">
          <p15:clr>
            <a:srgbClr val="A4A3A4"/>
          </p15:clr>
        </p15:guide>
        <p15:guide id="9" pos="3833">
          <p15:clr>
            <a:srgbClr val="A4A3A4"/>
          </p15:clr>
        </p15:guide>
        <p15:guide id="10" pos="4060">
          <p15:clr>
            <a:srgbClr val="A4A3A4"/>
          </p15:clr>
        </p15:guide>
        <p15:guide id="11" pos="4695">
          <p15:clr>
            <a:srgbClr val="A4A3A4"/>
          </p15:clr>
        </p15:guide>
        <p15:guide id="12" pos="10183" userDrawn="1">
          <p15:clr>
            <a:srgbClr val="A4A3A4"/>
          </p15:clr>
        </p15:guide>
        <p15:guide id="13" pos="5602">
          <p15:clr>
            <a:srgbClr val="A4A3A4"/>
          </p15:clr>
        </p15:guide>
        <p15:guide id="14" pos="5829" userDrawn="1">
          <p15:clr>
            <a:srgbClr val="A4A3A4"/>
          </p15:clr>
        </p15:guide>
        <p15:guide id="15" pos="6464">
          <p15:clr>
            <a:srgbClr val="A4A3A4"/>
          </p15:clr>
        </p15:guide>
        <p15:guide id="16" pos="6691">
          <p15:clr>
            <a:srgbClr val="A4A3A4"/>
          </p15:clr>
        </p15:guide>
        <p15:guide id="17" pos="7326">
          <p15:clr>
            <a:srgbClr val="A4A3A4"/>
          </p15:clr>
        </p15:guide>
        <p15:guide id="18" pos="7552">
          <p15:clr>
            <a:srgbClr val="A4A3A4"/>
          </p15:clr>
        </p15:guide>
        <p15:guide id="19" pos="8187">
          <p15:clr>
            <a:srgbClr val="A4A3A4"/>
          </p15:clr>
        </p15:guide>
        <p15:guide id="20" pos="8414" userDrawn="1">
          <p15:clr>
            <a:srgbClr val="A4A3A4"/>
          </p15:clr>
        </p15:guide>
        <p15:guide id="21" pos="9095">
          <p15:clr>
            <a:srgbClr val="A4A3A4"/>
          </p15:clr>
        </p15:guide>
        <p15:guide id="22" pos="9321">
          <p15:clr>
            <a:srgbClr val="A4A3A4"/>
          </p15:clr>
        </p15:guide>
        <p15:guide id="23" pos="9957">
          <p15:clr>
            <a:srgbClr val="A4A3A4"/>
          </p15:clr>
        </p15:guide>
        <p15:guide id="24" pos="10818">
          <p15:clr>
            <a:srgbClr val="A4A3A4"/>
          </p15:clr>
        </p15:guide>
        <p15:guide id="25" pos="4876" userDrawn="1">
          <p15:clr>
            <a:srgbClr val="A4A3A4"/>
          </p15:clr>
        </p15:guide>
        <p15:guide id="26" orient="horz" pos="181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NS" initials="D" lastIdx="1" clrIdx="0"/>
  <p:cmAuthor id="1" name="Дирксен Дарья Николаевна" initials="ДДН" lastIdx="1" clrIdx="1">
    <p:extLst>
      <p:ext uri="{19B8F6BF-5375-455C-9EA6-DF929625EA0E}">
        <p15:presenceInfo xmlns:p15="http://schemas.microsoft.com/office/powerpoint/2012/main" userId="S-1-5-21-4173327269-1302852069-987730624-8512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AFB"/>
    <a:srgbClr val="FF7C80"/>
    <a:srgbClr val="EBF2F8"/>
    <a:srgbClr val="345AE5"/>
    <a:srgbClr val="D8EEC0"/>
    <a:srgbClr val="355AE4"/>
    <a:srgbClr val="A7A7A7"/>
    <a:srgbClr val="E7E7E7"/>
    <a:srgbClr val="FFAA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8" autoAdjust="0"/>
    <p:restoredTop sz="88774" autoAdjust="0"/>
  </p:normalViewPr>
  <p:slideViewPr>
    <p:cSldViewPr>
      <p:cViewPr varScale="1">
        <p:scale>
          <a:sx n="52" d="100"/>
          <a:sy n="52" d="100"/>
        </p:scale>
        <p:origin x="946" y="43"/>
      </p:cViewPr>
      <p:guideLst>
        <p:guide orient="horz" pos="2359"/>
        <p:guide pos="1202"/>
        <p:guide pos="567"/>
        <p:guide pos="2109"/>
        <p:guide pos="1474"/>
        <p:guide pos="2336"/>
        <p:guide pos="2971"/>
        <p:guide pos="3198"/>
        <p:guide pos="3833"/>
        <p:guide pos="4060"/>
        <p:guide pos="4695"/>
        <p:guide pos="10183"/>
        <p:guide pos="5602"/>
        <p:guide pos="5829"/>
        <p:guide pos="6464"/>
        <p:guide pos="6691"/>
        <p:guide pos="7326"/>
        <p:guide pos="7552"/>
        <p:guide pos="8187"/>
        <p:guide pos="8414"/>
        <p:guide pos="9095"/>
        <p:guide pos="9321"/>
        <p:guide pos="9957"/>
        <p:guide pos="10818"/>
        <p:guide pos="4876"/>
        <p:guide orient="horz" pos="18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08640271751368"/>
          <c:y val="9.4982542570380107E-2"/>
          <c:w val="0.47511775838554254"/>
          <c:h val="0.7126766375783139"/>
        </c:manualLayout>
      </c:layout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95"/>
        <c:holeSize val="59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8627083941424725"/>
          <c:y val="0.80979550520188281"/>
          <c:w val="0.24197172621826829"/>
          <c:h val="0.1902044947981172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08640271751368"/>
          <c:y val="9.4982542570380107E-2"/>
          <c:w val="0.47511775838554254"/>
          <c:h val="0.7126766375783139"/>
        </c:manualLayout>
      </c:layout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95"/>
        <c:holeSize val="59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8627083941424725"/>
          <c:y val="0.80979550520188281"/>
          <c:w val="0.24197172621826829"/>
          <c:h val="0.1902044947981172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08640271751368"/>
          <c:y val="9.4982542570380107E-2"/>
          <c:w val="0.47511775838554254"/>
          <c:h val="0.7126766375783139"/>
        </c:manualLayout>
      </c:layout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95"/>
        <c:holeSize val="59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8627083941424725"/>
          <c:y val="0.80979550520188281"/>
          <c:w val="0.24197172621826829"/>
          <c:h val="0.1902044947981172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08640271751368"/>
          <c:y val="9.4982542570380107E-2"/>
          <c:w val="0.47511775838554254"/>
          <c:h val="0.7126766375783139"/>
        </c:manualLayout>
      </c:layout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95"/>
        <c:holeSize val="59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8627083941424725"/>
          <c:y val="0.80979550520188281"/>
          <c:w val="0.24197172621826829"/>
          <c:h val="0.1902044947981172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08640271751368"/>
          <c:y val="9.4982542570380107E-2"/>
          <c:w val="0.47511775838554254"/>
          <c:h val="0.7126766375783139"/>
        </c:manualLayout>
      </c:layout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95"/>
        <c:holeSize val="59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8627083941424725"/>
          <c:y val="0.80979550520188281"/>
          <c:w val="0.24197172621826829"/>
          <c:h val="0.1902044947981172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08640271751368"/>
          <c:y val="9.4982542570380107E-2"/>
          <c:w val="0.47511775838554254"/>
          <c:h val="0.7126766375783139"/>
        </c:manualLayout>
      </c:layout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95"/>
        <c:holeSize val="59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8627083941424725"/>
          <c:y val="0.80979550520188281"/>
          <c:w val="0.24197172621826829"/>
          <c:h val="0.1902044947981172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08640271751368"/>
          <c:y val="9.4982542570380107E-2"/>
          <c:w val="0.47511775838554254"/>
          <c:h val="0.7126766375783139"/>
        </c:manualLayout>
      </c:layout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95"/>
        <c:holeSize val="59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8627083941424725"/>
          <c:y val="0.80979550520188281"/>
          <c:w val="0.24197172621826829"/>
          <c:h val="0.1902044947981172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08640271751368"/>
          <c:y val="9.4982542570380107E-2"/>
          <c:w val="0.47511775838554254"/>
          <c:h val="0.7126766375783139"/>
        </c:manualLayout>
      </c:layout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95"/>
        <c:holeSize val="59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8627083941424725"/>
          <c:y val="0.80979550520188281"/>
          <c:w val="0.24197172621826829"/>
          <c:h val="0.1902044947981172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CB3702-45A3-4565-BD62-038E5839751C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71030B3-F0F0-4709-9C2C-85D7FF71BC6C}">
      <dgm:prSet custT="1"/>
      <dgm:spPr/>
      <dgm:t>
        <a:bodyPr/>
        <a:lstStyle/>
        <a:p>
          <a:pPr rtl="0"/>
          <a:r>
            <a:rPr lang="ru-RU" sz="2400" b="1" dirty="0"/>
            <a:t>Решение: подготовка базы данных и формирование конвертора на базе </a:t>
          </a:r>
          <a:r>
            <a:rPr lang="en-US" sz="2400" b="1" dirty="0"/>
            <a:t>Microsoft Excel</a:t>
          </a:r>
          <a:endParaRPr lang="ru-RU" sz="2400" b="1" dirty="0"/>
        </a:p>
      </dgm:t>
    </dgm:pt>
    <dgm:pt modelId="{8783B91E-64E8-4345-93C9-7DB3186DA123}" type="parTrans" cxnId="{C1EB3D08-B78F-45E8-8201-634D63EE9E0E}">
      <dgm:prSet/>
      <dgm:spPr/>
      <dgm:t>
        <a:bodyPr/>
        <a:lstStyle/>
        <a:p>
          <a:endParaRPr lang="ru-RU"/>
        </a:p>
      </dgm:t>
    </dgm:pt>
    <dgm:pt modelId="{EB5D3E31-520F-4C32-9E91-9B0C40EB0644}" type="sibTrans" cxnId="{C1EB3D08-B78F-45E8-8201-634D63EE9E0E}">
      <dgm:prSet/>
      <dgm:spPr/>
      <dgm:t>
        <a:bodyPr/>
        <a:lstStyle/>
        <a:p>
          <a:endParaRPr lang="ru-RU"/>
        </a:p>
      </dgm:t>
    </dgm:pt>
    <dgm:pt modelId="{60233DDD-8D88-41CC-8EBD-0C638AA4DF18}" type="pres">
      <dgm:prSet presAssocID="{C4CB3702-45A3-4565-BD62-038E5839751C}" presName="vert0" presStyleCnt="0">
        <dgm:presLayoutVars>
          <dgm:dir/>
          <dgm:animOne val="branch"/>
          <dgm:animLvl val="lvl"/>
        </dgm:presLayoutVars>
      </dgm:prSet>
      <dgm:spPr/>
    </dgm:pt>
    <dgm:pt modelId="{89DE729A-2D3D-431F-BFCA-0E9ED257CB23}" type="pres">
      <dgm:prSet presAssocID="{871030B3-F0F0-4709-9C2C-85D7FF71BC6C}" presName="thickLine" presStyleLbl="alignNode1" presStyleIdx="0" presStyleCnt="1" custLinFactNeighborX="-345" custLinFactNeighborY="-61667"/>
      <dgm:spPr/>
    </dgm:pt>
    <dgm:pt modelId="{59F9D0BB-397B-4F0C-9A38-8440892D48DC}" type="pres">
      <dgm:prSet presAssocID="{871030B3-F0F0-4709-9C2C-85D7FF71BC6C}" presName="horz1" presStyleCnt="0"/>
      <dgm:spPr/>
    </dgm:pt>
    <dgm:pt modelId="{E4F5B4CB-7E5D-462A-B96A-0645BD8822F7}" type="pres">
      <dgm:prSet presAssocID="{871030B3-F0F0-4709-9C2C-85D7FF71BC6C}" presName="tx1" presStyleLbl="revTx" presStyleIdx="0" presStyleCnt="1"/>
      <dgm:spPr/>
    </dgm:pt>
    <dgm:pt modelId="{69F28936-3E14-47F9-8D5A-771C00690364}" type="pres">
      <dgm:prSet presAssocID="{871030B3-F0F0-4709-9C2C-85D7FF71BC6C}" presName="vert1" presStyleCnt="0"/>
      <dgm:spPr/>
    </dgm:pt>
  </dgm:ptLst>
  <dgm:cxnLst>
    <dgm:cxn modelId="{C1EB3D08-B78F-45E8-8201-634D63EE9E0E}" srcId="{C4CB3702-45A3-4565-BD62-038E5839751C}" destId="{871030B3-F0F0-4709-9C2C-85D7FF71BC6C}" srcOrd="0" destOrd="0" parTransId="{8783B91E-64E8-4345-93C9-7DB3186DA123}" sibTransId="{EB5D3E31-520F-4C32-9E91-9B0C40EB0644}"/>
    <dgm:cxn modelId="{9D12766C-7265-4098-B6B1-E6F157D26290}" type="presOf" srcId="{C4CB3702-45A3-4565-BD62-038E5839751C}" destId="{60233DDD-8D88-41CC-8EBD-0C638AA4DF18}" srcOrd="0" destOrd="0" presId="urn:microsoft.com/office/officeart/2008/layout/LinedList"/>
    <dgm:cxn modelId="{F03500F0-537F-4A00-BFF5-6D8CFAB99F13}" type="presOf" srcId="{871030B3-F0F0-4709-9C2C-85D7FF71BC6C}" destId="{E4F5B4CB-7E5D-462A-B96A-0645BD8822F7}" srcOrd="0" destOrd="0" presId="urn:microsoft.com/office/officeart/2008/layout/LinedList"/>
    <dgm:cxn modelId="{DD91619F-A05A-4E1E-821C-C0D94CF679E8}" type="presParOf" srcId="{60233DDD-8D88-41CC-8EBD-0C638AA4DF18}" destId="{89DE729A-2D3D-431F-BFCA-0E9ED257CB23}" srcOrd="0" destOrd="0" presId="urn:microsoft.com/office/officeart/2008/layout/LinedList"/>
    <dgm:cxn modelId="{CCABAEF6-504D-4ECC-AE6A-3673AA74C1FC}" type="presParOf" srcId="{60233DDD-8D88-41CC-8EBD-0C638AA4DF18}" destId="{59F9D0BB-397B-4F0C-9A38-8440892D48DC}" srcOrd="1" destOrd="0" presId="urn:microsoft.com/office/officeart/2008/layout/LinedList"/>
    <dgm:cxn modelId="{A4BB226D-FE9E-459A-984E-B5F6B844E2A7}" type="presParOf" srcId="{59F9D0BB-397B-4F0C-9A38-8440892D48DC}" destId="{E4F5B4CB-7E5D-462A-B96A-0645BD8822F7}" srcOrd="0" destOrd="0" presId="urn:microsoft.com/office/officeart/2008/layout/LinedList"/>
    <dgm:cxn modelId="{98D7A735-1C4A-4BF5-ACF7-931FD0DB96E2}" type="presParOf" srcId="{59F9D0BB-397B-4F0C-9A38-8440892D48DC}" destId="{69F28936-3E14-47F9-8D5A-771C006903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CB3702-45A3-4565-BD62-038E5839751C}" type="doc">
      <dgm:prSet loTypeId="urn:microsoft.com/office/officeart/2008/layout/Lin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71030B3-F0F0-4709-9C2C-85D7FF71BC6C}">
      <dgm:prSet custT="1"/>
      <dgm:spPr/>
      <dgm:t>
        <a:bodyPr/>
        <a:lstStyle/>
        <a:p>
          <a:pPr rtl="0"/>
          <a:r>
            <a:rPr lang="ru-RU" sz="2400" b="1" dirty="0"/>
            <a:t>Решение: Подготовка базы данных и формирование конвертора на базе </a:t>
          </a:r>
          <a:r>
            <a:rPr lang="en-US" sz="2400" b="1" dirty="0"/>
            <a:t>Microsoft Excel</a:t>
          </a:r>
          <a:endParaRPr lang="ru-RU" sz="2400" dirty="0"/>
        </a:p>
      </dgm:t>
    </dgm:pt>
    <dgm:pt modelId="{8783B91E-64E8-4345-93C9-7DB3186DA123}" type="parTrans" cxnId="{C1EB3D08-B78F-45E8-8201-634D63EE9E0E}">
      <dgm:prSet/>
      <dgm:spPr/>
      <dgm:t>
        <a:bodyPr/>
        <a:lstStyle/>
        <a:p>
          <a:endParaRPr lang="ru-RU"/>
        </a:p>
      </dgm:t>
    </dgm:pt>
    <dgm:pt modelId="{EB5D3E31-520F-4C32-9E91-9B0C40EB0644}" type="sibTrans" cxnId="{C1EB3D08-B78F-45E8-8201-634D63EE9E0E}">
      <dgm:prSet/>
      <dgm:spPr/>
      <dgm:t>
        <a:bodyPr/>
        <a:lstStyle/>
        <a:p>
          <a:endParaRPr lang="ru-RU"/>
        </a:p>
      </dgm:t>
    </dgm:pt>
    <dgm:pt modelId="{60233DDD-8D88-41CC-8EBD-0C638AA4DF18}" type="pres">
      <dgm:prSet presAssocID="{C4CB3702-45A3-4565-BD62-038E5839751C}" presName="vert0" presStyleCnt="0">
        <dgm:presLayoutVars>
          <dgm:dir/>
          <dgm:animOne val="branch"/>
          <dgm:animLvl val="lvl"/>
        </dgm:presLayoutVars>
      </dgm:prSet>
      <dgm:spPr/>
    </dgm:pt>
    <dgm:pt modelId="{89DE729A-2D3D-431F-BFCA-0E9ED257CB23}" type="pres">
      <dgm:prSet presAssocID="{871030B3-F0F0-4709-9C2C-85D7FF71BC6C}" presName="thickLine" presStyleLbl="alignNode1" presStyleIdx="0" presStyleCnt="1"/>
      <dgm:spPr/>
    </dgm:pt>
    <dgm:pt modelId="{59F9D0BB-397B-4F0C-9A38-8440892D48DC}" type="pres">
      <dgm:prSet presAssocID="{871030B3-F0F0-4709-9C2C-85D7FF71BC6C}" presName="horz1" presStyleCnt="0"/>
      <dgm:spPr/>
    </dgm:pt>
    <dgm:pt modelId="{E4F5B4CB-7E5D-462A-B96A-0645BD8822F7}" type="pres">
      <dgm:prSet presAssocID="{871030B3-F0F0-4709-9C2C-85D7FF71BC6C}" presName="tx1" presStyleLbl="revTx" presStyleIdx="0" presStyleCnt="1"/>
      <dgm:spPr/>
    </dgm:pt>
    <dgm:pt modelId="{69F28936-3E14-47F9-8D5A-771C00690364}" type="pres">
      <dgm:prSet presAssocID="{871030B3-F0F0-4709-9C2C-85D7FF71BC6C}" presName="vert1" presStyleCnt="0"/>
      <dgm:spPr/>
    </dgm:pt>
  </dgm:ptLst>
  <dgm:cxnLst>
    <dgm:cxn modelId="{C1EB3D08-B78F-45E8-8201-634D63EE9E0E}" srcId="{C4CB3702-45A3-4565-BD62-038E5839751C}" destId="{871030B3-F0F0-4709-9C2C-85D7FF71BC6C}" srcOrd="0" destOrd="0" parTransId="{8783B91E-64E8-4345-93C9-7DB3186DA123}" sibTransId="{EB5D3E31-520F-4C32-9E91-9B0C40EB0644}"/>
    <dgm:cxn modelId="{9D12766C-7265-4098-B6B1-E6F157D26290}" type="presOf" srcId="{C4CB3702-45A3-4565-BD62-038E5839751C}" destId="{60233DDD-8D88-41CC-8EBD-0C638AA4DF18}" srcOrd="0" destOrd="0" presId="urn:microsoft.com/office/officeart/2008/layout/LinedList"/>
    <dgm:cxn modelId="{F03500F0-537F-4A00-BFF5-6D8CFAB99F13}" type="presOf" srcId="{871030B3-F0F0-4709-9C2C-85D7FF71BC6C}" destId="{E4F5B4CB-7E5D-462A-B96A-0645BD8822F7}" srcOrd="0" destOrd="0" presId="urn:microsoft.com/office/officeart/2008/layout/LinedList"/>
    <dgm:cxn modelId="{DD91619F-A05A-4E1E-821C-C0D94CF679E8}" type="presParOf" srcId="{60233DDD-8D88-41CC-8EBD-0C638AA4DF18}" destId="{89DE729A-2D3D-431F-BFCA-0E9ED257CB23}" srcOrd="0" destOrd="0" presId="urn:microsoft.com/office/officeart/2008/layout/LinedList"/>
    <dgm:cxn modelId="{CCABAEF6-504D-4ECC-AE6A-3673AA74C1FC}" type="presParOf" srcId="{60233DDD-8D88-41CC-8EBD-0C638AA4DF18}" destId="{59F9D0BB-397B-4F0C-9A38-8440892D48DC}" srcOrd="1" destOrd="0" presId="urn:microsoft.com/office/officeart/2008/layout/LinedList"/>
    <dgm:cxn modelId="{A4BB226D-FE9E-459A-984E-B5F6B844E2A7}" type="presParOf" srcId="{59F9D0BB-397B-4F0C-9A38-8440892D48DC}" destId="{E4F5B4CB-7E5D-462A-B96A-0645BD8822F7}" srcOrd="0" destOrd="0" presId="urn:microsoft.com/office/officeart/2008/layout/LinedList"/>
    <dgm:cxn modelId="{98D7A735-1C4A-4BF5-ACF7-931FD0DB96E2}" type="presParOf" srcId="{59F9D0BB-397B-4F0C-9A38-8440892D48DC}" destId="{69F28936-3E14-47F9-8D5A-771C006903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E729A-2D3D-431F-BFCA-0E9ED257CB23}">
      <dsp:nvSpPr>
        <dsp:cNvPr id="0" name=""/>
        <dsp:cNvSpPr/>
      </dsp:nvSpPr>
      <dsp:spPr>
        <a:xfrm>
          <a:off x="0" y="0"/>
          <a:ext cx="944509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5B4CB-7E5D-462A-B96A-0645BD8822F7}">
      <dsp:nvSpPr>
        <dsp:cNvPr id="0" name=""/>
        <dsp:cNvSpPr/>
      </dsp:nvSpPr>
      <dsp:spPr>
        <a:xfrm>
          <a:off x="0" y="195"/>
          <a:ext cx="9445093" cy="39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Решение: подготовка базы данных и формирование конвертора на базе </a:t>
          </a:r>
          <a:r>
            <a:rPr lang="en-US" sz="2400" b="1" kern="1200" dirty="0"/>
            <a:t>Microsoft Excel</a:t>
          </a:r>
          <a:endParaRPr lang="ru-RU" sz="2400" b="1" kern="1200" dirty="0"/>
        </a:p>
      </dsp:txBody>
      <dsp:txXfrm>
        <a:off x="0" y="195"/>
        <a:ext cx="9445093" cy="3997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E729A-2D3D-431F-BFCA-0E9ED257CB23}">
      <dsp:nvSpPr>
        <dsp:cNvPr id="0" name=""/>
        <dsp:cNvSpPr/>
      </dsp:nvSpPr>
      <dsp:spPr>
        <a:xfrm>
          <a:off x="0" y="195"/>
          <a:ext cx="944509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5B4CB-7E5D-462A-B96A-0645BD8822F7}">
      <dsp:nvSpPr>
        <dsp:cNvPr id="0" name=""/>
        <dsp:cNvSpPr/>
      </dsp:nvSpPr>
      <dsp:spPr>
        <a:xfrm>
          <a:off x="0" y="195"/>
          <a:ext cx="9445093" cy="399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Решение: Подготовка базы данных и формирование конвертора на базе </a:t>
          </a:r>
          <a:r>
            <a:rPr lang="en-US" sz="2400" b="1" kern="1200" dirty="0"/>
            <a:t>Microsoft Excel</a:t>
          </a:r>
          <a:endParaRPr lang="ru-RU" sz="2400" kern="1200" dirty="0"/>
        </a:p>
      </dsp:txBody>
      <dsp:txXfrm>
        <a:off x="0" y="195"/>
        <a:ext cx="9445093" cy="399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43047-6575-4BE6-A699-8F0CBF34195F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73E3D-4255-4BEF-81C8-40FFDC603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352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1963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09820" algn="l" defTabSz="181963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19639" algn="l" defTabSz="181963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29457" algn="l" defTabSz="181963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39276" algn="l" defTabSz="181963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49098" algn="l" defTabSz="181963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58913" algn="l" defTabSz="181963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68733" algn="l" defTabSz="181963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278553" algn="l" defTabSz="181963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73E3D-4255-4BEF-81C8-40FFDC603DE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452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sz="quarter" idx="11"/>
          </p:nvPr>
        </p:nvSpPr>
        <p:spPr>
          <a:xfrm>
            <a:off x="11990751" y="1133439"/>
            <a:ext cx="5182824" cy="91403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70" y="1101776"/>
            <a:ext cx="2601853" cy="33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99571" y="2591406"/>
            <a:ext cx="9362030" cy="2521138"/>
          </a:xfrm>
        </p:spPr>
        <p:txBody>
          <a:bodyPr lIns="0" tIns="0" rIns="0" bIns="0" anchor="t">
            <a:noAutofit/>
          </a:bodyPr>
          <a:lstStyle>
            <a:lvl1pPr algn="l">
              <a:defRPr/>
            </a:lvl1pPr>
          </a:lstStyle>
          <a:p>
            <a:r>
              <a:rPr lang="ru-RU" sz="4800" b="1" dirty="0"/>
              <a:t>ЗАГОЛОВОК ПРЕЗЕНТАЦИИ</a:t>
            </a:r>
            <a:br>
              <a:rPr lang="ru-RU" sz="4800" b="1" dirty="0"/>
            </a:br>
            <a:r>
              <a:rPr lang="ru-RU" sz="4800" b="1" dirty="0"/>
              <a:t>ВСЕГДА НАБИРАЕТСЯ ЗАГЛАВНЫМИ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899570" y="8785054"/>
            <a:ext cx="7077075" cy="50323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ru-RU" sz="1800" dirty="0"/>
              <a:t>Москва, 2021 год</a:t>
            </a:r>
          </a:p>
        </p:txBody>
      </p:sp>
    </p:spTree>
    <p:extLst>
      <p:ext uri="{BB962C8B-B14F-4D97-AF65-F5344CB8AC3E}">
        <p14:creationId xmlns:p14="http://schemas.microsoft.com/office/powerpoint/2010/main" val="297504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2198" y="936080"/>
            <a:ext cx="1881773" cy="24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 userDrawn="1"/>
        </p:nvGrpSpPr>
        <p:grpSpPr>
          <a:xfrm>
            <a:off x="17534012" y="883843"/>
            <a:ext cx="684138" cy="313578"/>
            <a:chOff x="17451741" y="889487"/>
            <a:chExt cx="684138" cy="31357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>
          <a:xfrm>
            <a:off x="17530432" y="883843"/>
            <a:ext cx="603522" cy="313578"/>
          </a:xfrm>
        </p:spPr>
        <p:txBody>
          <a:bodyPr lIns="0" tIns="0" rIns="0" bIns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77CCD23E-997B-4E57-B2D9-5E2603462AC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FE776-C915-45B1-B263-F60E584CE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859" y="675874"/>
            <a:ext cx="12837856" cy="1196220"/>
          </a:xfrm>
        </p:spPr>
        <p:txBody>
          <a:bodyPr lIns="0" tIns="0" rIns="0" bIns="0" anchor="t">
            <a:noAutofit/>
          </a:bodyPr>
          <a:lstStyle>
            <a:lvl1pPr algn="l">
              <a:defRPr sz="3900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9567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2198" y="936080"/>
            <a:ext cx="1881773" cy="24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 userDrawn="1"/>
        </p:nvGrpSpPr>
        <p:grpSpPr>
          <a:xfrm>
            <a:off x="17534012" y="883843"/>
            <a:ext cx="684138" cy="313578"/>
            <a:chOff x="17451741" y="889487"/>
            <a:chExt cx="684138" cy="31357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Picture 3" descr="C:\Users\Ольга\Google Диск\_Проекты\VM135 Шаблон презентации ПР\02 дизайн\слайды\айфон-16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65" y="2088208"/>
            <a:ext cx="3012886" cy="59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Ольга\Google Диск\_Проекты\VM135 Шаблон презентации ПР\02 дизайн\слайды\айфон-16.png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41123" y="1944192"/>
            <a:ext cx="5904656" cy="82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2160134"/>
            <a:ext cx="4176712" cy="3672706"/>
          </a:xfrm>
        </p:spPr>
        <p:txBody>
          <a:bodyPr lIns="0" tIns="0" rIns="0" bIns="0">
            <a:normAutofit/>
          </a:bodyPr>
          <a:lstStyle>
            <a:lvl1pPr marL="0" marR="0" indent="0" algn="l" defTabSz="18196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8196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/>
              <a:t>Работы, проведенные отделом управления клиентской аналитики, для проекта</a:t>
            </a:r>
          </a:p>
        </p:txBody>
      </p:sp>
      <p:sp>
        <p:nvSpPr>
          <p:cNvPr id="19" name="Рисунок 3">
            <a:extLst>
              <a:ext uri="{FF2B5EF4-FFF2-40B4-BE49-F238E27FC236}">
                <a16:creationId xmlns:a16="http://schemas.microsoft.com/office/drawing/2014/main" id="{4089DFBA-AA42-46CA-961C-F92C5F875ED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334" y="2286316"/>
            <a:ext cx="2652691" cy="5544770"/>
          </a:xfrm>
          <a:prstGeom prst="roundRect">
            <a:avLst>
              <a:gd name="adj" fmla="val 10423"/>
            </a:avLst>
          </a:prstGeom>
        </p:spPr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id="{4089DFBA-AA42-46CA-961C-F92C5F875E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965855" y="2304154"/>
            <a:ext cx="5120049" cy="10638588"/>
          </a:xfrm>
          <a:prstGeom prst="roundRect">
            <a:avLst>
              <a:gd name="adj" fmla="val 10423"/>
            </a:avLst>
          </a:prstGeom>
        </p:spPr>
      </p:sp>
      <p:sp>
        <p:nvSpPr>
          <p:cNvPr id="18" name="Номер слайда 3">
            <a:extLst>
              <a:ext uri="{FF2B5EF4-FFF2-40B4-BE49-F238E27FC236}">
                <a16:creationId xmlns:a16="http://schemas.microsoft.com/office/drawing/2014/main" id="{3D243143-1EB5-D44E-ADB1-867F2DAD3B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530432" y="883843"/>
            <a:ext cx="603522" cy="313578"/>
          </a:xfrm>
        </p:spPr>
        <p:txBody>
          <a:bodyPr lIns="0" tIns="0" rIns="0" bIns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77CCD23E-997B-4E57-B2D9-5E2603462AC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F4D29-733A-4F2F-B9A7-CF767F3155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860" y="675874"/>
            <a:ext cx="13197905" cy="1124210"/>
          </a:xfrm>
        </p:spPr>
        <p:txBody>
          <a:bodyPr lIns="0" tIns="0" rIns="0" bIns="0" anchor="t">
            <a:noAutofit/>
          </a:bodyPr>
          <a:lstStyle>
            <a:lvl1pPr marL="0" algn="l" defTabSz="1819639" rtl="0" eaLnBrk="1" latinLnBrk="0" hangingPunct="1">
              <a:spcBef>
                <a:spcPct val="0"/>
              </a:spcBef>
              <a:buNone/>
              <a:defRPr lang="ru-RU" sz="3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19237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браузе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2198" y="936080"/>
            <a:ext cx="1881773" cy="24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 userDrawn="1"/>
        </p:nvGrpSpPr>
        <p:grpSpPr>
          <a:xfrm>
            <a:off x="17534012" y="883843"/>
            <a:ext cx="684138" cy="313578"/>
            <a:chOff x="17451741" y="889487"/>
            <a:chExt cx="684138" cy="31357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2160134"/>
            <a:ext cx="4176712" cy="3672706"/>
          </a:xfrm>
        </p:spPr>
        <p:txBody>
          <a:bodyPr lIns="0" tIns="0" rIns="0" bIns="0">
            <a:normAutofit/>
          </a:bodyPr>
          <a:lstStyle>
            <a:lvl1pPr marL="0" marR="0" indent="0" algn="l" defTabSz="18196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8196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/>
              <a:t>Работы, проведенные отделом управления клиентской аналитики, для проекта</a:t>
            </a:r>
          </a:p>
        </p:txBody>
      </p:sp>
      <p:pic>
        <p:nvPicPr>
          <p:cNvPr id="18" name="Picture 3" descr="C:\Users\Ольга\Google Диск\_Проекты\VM135 Шаблон презентации ПР\02 дизайн\слайды\браузер-17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547" y="720056"/>
            <a:ext cx="11885479" cy="914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Рисунок 4"/>
          <p:cNvSpPr>
            <a:spLocks noGrp="1"/>
          </p:cNvSpPr>
          <p:nvPr>
            <p:ph type="pic" sz="quarter" idx="18"/>
          </p:nvPr>
        </p:nvSpPr>
        <p:spPr>
          <a:xfrm>
            <a:off x="5244528" y="2450477"/>
            <a:ext cx="10076098" cy="6118849"/>
          </a:xfrm>
          <a:custGeom>
            <a:avLst/>
            <a:gdLst>
              <a:gd name="connsiteX0" fmla="*/ 0 w 10064299"/>
              <a:gd name="connsiteY0" fmla="*/ 161526 h 6445557"/>
              <a:gd name="connsiteX1" fmla="*/ 161526 w 10064299"/>
              <a:gd name="connsiteY1" fmla="*/ 0 h 6445557"/>
              <a:gd name="connsiteX2" fmla="*/ 9902773 w 10064299"/>
              <a:gd name="connsiteY2" fmla="*/ 0 h 6445557"/>
              <a:gd name="connsiteX3" fmla="*/ 10064299 w 10064299"/>
              <a:gd name="connsiteY3" fmla="*/ 161526 h 6445557"/>
              <a:gd name="connsiteX4" fmla="*/ 10064299 w 10064299"/>
              <a:gd name="connsiteY4" fmla="*/ 6284031 h 6445557"/>
              <a:gd name="connsiteX5" fmla="*/ 9902773 w 10064299"/>
              <a:gd name="connsiteY5" fmla="*/ 6445557 h 6445557"/>
              <a:gd name="connsiteX6" fmla="*/ 161526 w 10064299"/>
              <a:gd name="connsiteY6" fmla="*/ 6445557 h 6445557"/>
              <a:gd name="connsiteX7" fmla="*/ 0 w 10064299"/>
              <a:gd name="connsiteY7" fmla="*/ 6284031 h 6445557"/>
              <a:gd name="connsiteX8" fmla="*/ 0 w 10064299"/>
              <a:gd name="connsiteY8" fmla="*/ 161526 h 6445557"/>
              <a:gd name="connsiteX0" fmla="*/ 0 w 10064299"/>
              <a:gd name="connsiteY0" fmla="*/ 161526 h 6445557"/>
              <a:gd name="connsiteX1" fmla="*/ 161526 w 10064299"/>
              <a:gd name="connsiteY1" fmla="*/ 0 h 6445557"/>
              <a:gd name="connsiteX2" fmla="*/ 9902773 w 10064299"/>
              <a:gd name="connsiteY2" fmla="*/ 0 h 6445557"/>
              <a:gd name="connsiteX3" fmla="*/ 10064299 w 10064299"/>
              <a:gd name="connsiteY3" fmla="*/ 161526 h 6445557"/>
              <a:gd name="connsiteX4" fmla="*/ 10064299 w 10064299"/>
              <a:gd name="connsiteY4" fmla="*/ 6284031 h 6445557"/>
              <a:gd name="connsiteX5" fmla="*/ 9902773 w 10064299"/>
              <a:gd name="connsiteY5" fmla="*/ 6445557 h 6445557"/>
              <a:gd name="connsiteX6" fmla="*/ 161526 w 10064299"/>
              <a:gd name="connsiteY6" fmla="*/ 6445557 h 6445557"/>
              <a:gd name="connsiteX7" fmla="*/ 0 w 10064299"/>
              <a:gd name="connsiteY7" fmla="*/ 6284031 h 6445557"/>
              <a:gd name="connsiteX8" fmla="*/ 0 w 10064299"/>
              <a:gd name="connsiteY8" fmla="*/ 161526 h 6445557"/>
              <a:gd name="connsiteX0" fmla="*/ 0 w 10064299"/>
              <a:gd name="connsiteY0" fmla="*/ 798656 h 7082687"/>
              <a:gd name="connsiteX1" fmla="*/ 1482982 w 10064299"/>
              <a:gd name="connsiteY1" fmla="*/ 0 h 7082687"/>
              <a:gd name="connsiteX2" fmla="*/ 9902773 w 10064299"/>
              <a:gd name="connsiteY2" fmla="*/ 637130 h 7082687"/>
              <a:gd name="connsiteX3" fmla="*/ 10064299 w 10064299"/>
              <a:gd name="connsiteY3" fmla="*/ 798656 h 7082687"/>
              <a:gd name="connsiteX4" fmla="*/ 10064299 w 10064299"/>
              <a:gd name="connsiteY4" fmla="*/ 6921161 h 7082687"/>
              <a:gd name="connsiteX5" fmla="*/ 9902773 w 10064299"/>
              <a:gd name="connsiteY5" fmla="*/ 7082687 h 7082687"/>
              <a:gd name="connsiteX6" fmla="*/ 161526 w 10064299"/>
              <a:gd name="connsiteY6" fmla="*/ 7082687 h 7082687"/>
              <a:gd name="connsiteX7" fmla="*/ 0 w 10064299"/>
              <a:gd name="connsiteY7" fmla="*/ 6921161 h 7082687"/>
              <a:gd name="connsiteX8" fmla="*/ 0 w 10064299"/>
              <a:gd name="connsiteY8" fmla="*/ 798656 h 7082687"/>
              <a:gd name="connsiteX0" fmla="*/ 0 w 10064299"/>
              <a:gd name="connsiteY0" fmla="*/ 798656 h 7082687"/>
              <a:gd name="connsiteX1" fmla="*/ 1482982 w 10064299"/>
              <a:gd name="connsiteY1" fmla="*/ 0 h 7082687"/>
              <a:gd name="connsiteX2" fmla="*/ 9902773 w 10064299"/>
              <a:gd name="connsiteY2" fmla="*/ 637130 h 7082687"/>
              <a:gd name="connsiteX3" fmla="*/ 10064299 w 10064299"/>
              <a:gd name="connsiteY3" fmla="*/ 798656 h 7082687"/>
              <a:gd name="connsiteX4" fmla="*/ 10064299 w 10064299"/>
              <a:gd name="connsiteY4" fmla="*/ 6921161 h 7082687"/>
              <a:gd name="connsiteX5" fmla="*/ 9902773 w 10064299"/>
              <a:gd name="connsiteY5" fmla="*/ 7082687 h 7082687"/>
              <a:gd name="connsiteX6" fmla="*/ 161526 w 10064299"/>
              <a:gd name="connsiteY6" fmla="*/ 7082687 h 7082687"/>
              <a:gd name="connsiteX7" fmla="*/ 0 w 10064299"/>
              <a:gd name="connsiteY7" fmla="*/ 6921161 h 7082687"/>
              <a:gd name="connsiteX8" fmla="*/ 0 w 10064299"/>
              <a:gd name="connsiteY8" fmla="*/ 798656 h 7082687"/>
              <a:gd name="connsiteX0" fmla="*/ 733538 w 10797837"/>
              <a:gd name="connsiteY0" fmla="*/ 511396 h 6795427"/>
              <a:gd name="connsiteX1" fmla="*/ 10636311 w 10797837"/>
              <a:gd name="connsiteY1" fmla="*/ 349870 h 6795427"/>
              <a:gd name="connsiteX2" fmla="*/ 10797837 w 10797837"/>
              <a:gd name="connsiteY2" fmla="*/ 511396 h 6795427"/>
              <a:gd name="connsiteX3" fmla="*/ 10797837 w 10797837"/>
              <a:gd name="connsiteY3" fmla="*/ 6633901 h 6795427"/>
              <a:gd name="connsiteX4" fmla="*/ 10636311 w 10797837"/>
              <a:gd name="connsiteY4" fmla="*/ 6795427 h 6795427"/>
              <a:gd name="connsiteX5" fmla="*/ 895064 w 10797837"/>
              <a:gd name="connsiteY5" fmla="*/ 6795427 h 6795427"/>
              <a:gd name="connsiteX6" fmla="*/ 733538 w 10797837"/>
              <a:gd name="connsiteY6" fmla="*/ 6633901 h 6795427"/>
              <a:gd name="connsiteX7" fmla="*/ 733538 w 10797837"/>
              <a:gd name="connsiteY7" fmla="*/ 511396 h 6795427"/>
              <a:gd name="connsiteX0" fmla="*/ 733538 w 10797837"/>
              <a:gd name="connsiteY0" fmla="*/ 511396 h 6795427"/>
              <a:gd name="connsiteX1" fmla="*/ 10636311 w 10797837"/>
              <a:gd name="connsiteY1" fmla="*/ 349870 h 6795427"/>
              <a:gd name="connsiteX2" fmla="*/ 10797837 w 10797837"/>
              <a:gd name="connsiteY2" fmla="*/ 511396 h 6795427"/>
              <a:gd name="connsiteX3" fmla="*/ 10797837 w 10797837"/>
              <a:gd name="connsiteY3" fmla="*/ 6633901 h 6795427"/>
              <a:gd name="connsiteX4" fmla="*/ 10636311 w 10797837"/>
              <a:gd name="connsiteY4" fmla="*/ 6795427 h 6795427"/>
              <a:gd name="connsiteX5" fmla="*/ 895064 w 10797837"/>
              <a:gd name="connsiteY5" fmla="*/ 6795427 h 6795427"/>
              <a:gd name="connsiteX6" fmla="*/ 733538 w 10797837"/>
              <a:gd name="connsiteY6" fmla="*/ 6633901 h 6795427"/>
              <a:gd name="connsiteX7" fmla="*/ 733538 w 10797837"/>
              <a:gd name="connsiteY7" fmla="*/ 511396 h 6795427"/>
              <a:gd name="connsiteX0" fmla="*/ 1 w 10064300"/>
              <a:gd name="connsiteY0" fmla="*/ 912714 h 7196745"/>
              <a:gd name="connsiteX1" fmla="*/ 9902774 w 10064300"/>
              <a:gd name="connsiteY1" fmla="*/ 751188 h 7196745"/>
              <a:gd name="connsiteX2" fmla="*/ 10064300 w 10064300"/>
              <a:gd name="connsiteY2" fmla="*/ 912714 h 7196745"/>
              <a:gd name="connsiteX3" fmla="*/ 10064300 w 10064300"/>
              <a:gd name="connsiteY3" fmla="*/ 7035219 h 7196745"/>
              <a:gd name="connsiteX4" fmla="*/ 9902774 w 10064300"/>
              <a:gd name="connsiteY4" fmla="*/ 7196745 h 7196745"/>
              <a:gd name="connsiteX5" fmla="*/ 161527 w 10064300"/>
              <a:gd name="connsiteY5" fmla="*/ 7196745 h 7196745"/>
              <a:gd name="connsiteX6" fmla="*/ 1 w 10064300"/>
              <a:gd name="connsiteY6" fmla="*/ 7035219 h 7196745"/>
              <a:gd name="connsiteX7" fmla="*/ 1 w 10064300"/>
              <a:gd name="connsiteY7" fmla="*/ 912714 h 7196745"/>
              <a:gd name="connsiteX0" fmla="*/ 1 w 10064300"/>
              <a:gd name="connsiteY0" fmla="*/ 912714 h 7196745"/>
              <a:gd name="connsiteX1" fmla="*/ 9902774 w 10064300"/>
              <a:gd name="connsiteY1" fmla="*/ 751188 h 7196745"/>
              <a:gd name="connsiteX2" fmla="*/ 10064300 w 10064300"/>
              <a:gd name="connsiteY2" fmla="*/ 912714 h 7196745"/>
              <a:gd name="connsiteX3" fmla="*/ 10064300 w 10064300"/>
              <a:gd name="connsiteY3" fmla="*/ 7035219 h 7196745"/>
              <a:gd name="connsiteX4" fmla="*/ 9902774 w 10064300"/>
              <a:gd name="connsiteY4" fmla="*/ 7196745 h 7196745"/>
              <a:gd name="connsiteX5" fmla="*/ 161527 w 10064300"/>
              <a:gd name="connsiteY5" fmla="*/ 7196745 h 7196745"/>
              <a:gd name="connsiteX6" fmla="*/ 1 w 10064300"/>
              <a:gd name="connsiteY6" fmla="*/ 7035219 h 7196745"/>
              <a:gd name="connsiteX7" fmla="*/ 1 w 10064300"/>
              <a:gd name="connsiteY7" fmla="*/ 912714 h 7196745"/>
              <a:gd name="connsiteX0" fmla="*/ 1 w 10064300"/>
              <a:gd name="connsiteY0" fmla="*/ 912714 h 7196745"/>
              <a:gd name="connsiteX1" fmla="*/ 9902774 w 10064300"/>
              <a:gd name="connsiteY1" fmla="*/ 751188 h 7196745"/>
              <a:gd name="connsiteX2" fmla="*/ 10064300 w 10064300"/>
              <a:gd name="connsiteY2" fmla="*/ 912714 h 7196745"/>
              <a:gd name="connsiteX3" fmla="*/ 10064300 w 10064300"/>
              <a:gd name="connsiteY3" fmla="*/ 7035219 h 7196745"/>
              <a:gd name="connsiteX4" fmla="*/ 9902774 w 10064300"/>
              <a:gd name="connsiteY4" fmla="*/ 7196745 h 7196745"/>
              <a:gd name="connsiteX5" fmla="*/ 161527 w 10064300"/>
              <a:gd name="connsiteY5" fmla="*/ 7196745 h 7196745"/>
              <a:gd name="connsiteX6" fmla="*/ 1 w 10064300"/>
              <a:gd name="connsiteY6" fmla="*/ 7035219 h 7196745"/>
              <a:gd name="connsiteX7" fmla="*/ 1 w 10064300"/>
              <a:gd name="connsiteY7" fmla="*/ 912714 h 7196745"/>
              <a:gd name="connsiteX0" fmla="*/ 1 w 10064300"/>
              <a:gd name="connsiteY0" fmla="*/ 912714 h 7196745"/>
              <a:gd name="connsiteX1" fmla="*/ 9902774 w 10064300"/>
              <a:gd name="connsiteY1" fmla="*/ 751188 h 7196745"/>
              <a:gd name="connsiteX2" fmla="*/ 10064300 w 10064300"/>
              <a:gd name="connsiteY2" fmla="*/ 912714 h 7196745"/>
              <a:gd name="connsiteX3" fmla="*/ 10064300 w 10064300"/>
              <a:gd name="connsiteY3" fmla="*/ 7035219 h 7196745"/>
              <a:gd name="connsiteX4" fmla="*/ 9902774 w 10064300"/>
              <a:gd name="connsiteY4" fmla="*/ 7196745 h 7196745"/>
              <a:gd name="connsiteX5" fmla="*/ 161527 w 10064300"/>
              <a:gd name="connsiteY5" fmla="*/ 7196745 h 7196745"/>
              <a:gd name="connsiteX6" fmla="*/ 1 w 10064300"/>
              <a:gd name="connsiteY6" fmla="*/ 7035219 h 7196745"/>
              <a:gd name="connsiteX7" fmla="*/ 1 w 10064300"/>
              <a:gd name="connsiteY7" fmla="*/ 912714 h 7196745"/>
              <a:gd name="connsiteX0" fmla="*/ 0 w 10064299"/>
              <a:gd name="connsiteY0" fmla="*/ 765313 h 7049344"/>
              <a:gd name="connsiteX1" fmla="*/ 10064299 w 10064299"/>
              <a:gd name="connsiteY1" fmla="*/ 765313 h 7049344"/>
              <a:gd name="connsiteX2" fmla="*/ 10064299 w 10064299"/>
              <a:gd name="connsiteY2" fmla="*/ 6887818 h 7049344"/>
              <a:gd name="connsiteX3" fmla="*/ 9902773 w 10064299"/>
              <a:gd name="connsiteY3" fmla="*/ 7049344 h 7049344"/>
              <a:gd name="connsiteX4" fmla="*/ 161526 w 10064299"/>
              <a:gd name="connsiteY4" fmla="*/ 7049344 h 7049344"/>
              <a:gd name="connsiteX5" fmla="*/ 0 w 10064299"/>
              <a:gd name="connsiteY5" fmla="*/ 6887818 h 7049344"/>
              <a:gd name="connsiteX6" fmla="*/ 0 w 10064299"/>
              <a:gd name="connsiteY6" fmla="*/ 765313 h 7049344"/>
              <a:gd name="connsiteX0" fmla="*/ 0 w 10076098"/>
              <a:gd name="connsiteY0" fmla="*/ 687714 h 6971745"/>
              <a:gd name="connsiteX1" fmla="*/ 10076098 w 10076098"/>
              <a:gd name="connsiteY1" fmla="*/ 852896 h 6971745"/>
              <a:gd name="connsiteX2" fmla="*/ 10064299 w 10076098"/>
              <a:gd name="connsiteY2" fmla="*/ 6810219 h 6971745"/>
              <a:gd name="connsiteX3" fmla="*/ 9902773 w 10076098"/>
              <a:gd name="connsiteY3" fmla="*/ 6971745 h 6971745"/>
              <a:gd name="connsiteX4" fmla="*/ 161526 w 10076098"/>
              <a:gd name="connsiteY4" fmla="*/ 6971745 h 6971745"/>
              <a:gd name="connsiteX5" fmla="*/ 0 w 10076098"/>
              <a:gd name="connsiteY5" fmla="*/ 6810219 h 6971745"/>
              <a:gd name="connsiteX6" fmla="*/ 0 w 10076098"/>
              <a:gd name="connsiteY6" fmla="*/ 687714 h 6971745"/>
              <a:gd name="connsiteX0" fmla="*/ 0 w 10076098"/>
              <a:gd name="connsiteY0" fmla="*/ 413178 h 6697209"/>
              <a:gd name="connsiteX1" fmla="*/ 10076098 w 10076098"/>
              <a:gd name="connsiteY1" fmla="*/ 578360 h 6697209"/>
              <a:gd name="connsiteX2" fmla="*/ 10064299 w 10076098"/>
              <a:gd name="connsiteY2" fmla="*/ 6535683 h 6697209"/>
              <a:gd name="connsiteX3" fmla="*/ 9902773 w 10076098"/>
              <a:gd name="connsiteY3" fmla="*/ 6697209 h 6697209"/>
              <a:gd name="connsiteX4" fmla="*/ 161526 w 10076098"/>
              <a:gd name="connsiteY4" fmla="*/ 6697209 h 6697209"/>
              <a:gd name="connsiteX5" fmla="*/ 0 w 10076098"/>
              <a:gd name="connsiteY5" fmla="*/ 6535683 h 6697209"/>
              <a:gd name="connsiteX6" fmla="*/ 0 w 10076098"/>
              <a:gd name="connsiteY6" fmla="*/ 413178 h 6697209"/>
              <a:gd name="connsiteX0" fmla="*/ 0 w 10076098"/>
              <a:gd name="connsiteY0" fmla="*/ 455237 h 6562287"/>
              <a:gd name="connsiteX1" fmla="*/ 10076098 w 10076098"/>
              <a:gd name="connsiteY1" fmla="*/ 443438 h 6562287"/>
              <a:gd name="connsiteX2" fmla="*/ 10064299 w 10076098"/>
              <a:gd name="connsiteY2" fmla="*/ 6400761 h 6562287"/>
              <a:gd name="connsiteX3" fmla="*/ 9902773 w 10076098"/>
              <a:gd name="connsiteY3" fmla="*/ 6562287 h 6562287"/>
              <a:gd name="connsiteX4" fmla="*/ 161526 w 10076098"/>
              <a:gd name="connsiteY4" fmla="*/ 6562287 h 6562287"/>
              <a:gd name="connsiteX5" fmla="*/ 0 w 10076098"/>
              <a:gd name="connsiteY5" fmla="*/ 6400761 h 6562287"/>
              <a:gd name="connsiteX6" fmla="*/ 0 w 10076098"/>
              <a:gd name="connsiteY6" fmla="*/ 455237 h 6562287"/>
              <a:gd name="connsiteX0" fmla="*/ 0 w 10076098"/>
              <a:gd name="connsiteY0" fmla="*/ 11799 h 6118849"/>
              <a:gd name="connsiteX1" fmla="*/ 10076098 w 10076098"/>
              <a:gd name="connsiteY1" fmla="*/ 0 h 6118849"/>
              <a:gd name="connsiteX2" fmla="*/ 10064299 w 10076098"/>
              <a:gd name="connsiteY2" fmla="*/ 5957323 h 6118849"/>
              <a:gd name="connsiteX3" fmla="*/ 9902773 w 10076098"/>
              <a:gd name="connsiteY3" fmla="*/ 6118849 h 6118849"/>
              <a:gd name="connsiteX4" fmla="*/ 161526 w 10076098"/>
              <a:gd name="connsiteY4" fmla="*/ 6118849 h 6118849"/>
              <a:gd name="connsiteX5" fmla="*/ 0 w 10076098"/>
              <a:gd name="connsiteY5" fmla="*/ 5957323 h 6118849"/>
              <a:gd name="connsiteX6" fmla="*/ 0 w 10076098"/>
              <a:gd name="connsiteY6" fmla="*/ 11799 h 6118849"/>
              <a:gd name="connsiteX0" fmla="*/ 0 w 10076098"/>
              <a:gd name="connsiteY0" fmla="*/ 11799 h 6118849"/>
              <a:gd name="connsiteX1" fmla="*/ 10076098 w 10076098"/>
              <a:gd name="connsiteY1" fmla="*/ 0 h 6118849"/>
              <a:gd name="connsiteX2" fmla="*/ 10064299 w 10076098"/>
              <a:gd name="connsiteY2" fmla="*/ 5957323 h 6118849"/>
              <a:gd name="connsiteX3" fmla="*/ 9902773 w 10076098"/>
              <a:gd name="connsiteY3" fmla="*/ 6118849 h 6118849"/>
              <a:gd name="connsiteX4" fmla="*/ 161526 w 10076098"/>
              <a:gd name="connsiteY4" fmla="*/ 6118849 h 6118849"/>
              <a:gd name="connsiteX5" fmla="*/ 0 w 10076098"/>
              <a:gd name="connsiteY5" fmla="*/ 5957323 h 6118849"/>
              <a:gd name="connsiteX6" fmla="*/ 0 w 10076098"/>
              <a:gd name="connsiteY6" fmla="*/ 11799 h 6118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76098" h="6118849">
                <a:moveTo>
                  <a:pt x="0" y="11799"/>
                </a:moveTo>
                <a:lnTo>
                  <a:pt x="10076098" y="0"/>
                </a:lnTo>
                <a:lnTo>
                  <a:pt x="10064299" y="5957323"/>
                </a:lnTo>
                <a:cubicBezTo>
                  <a:pt x="10064299" y="6046531"/>
                  <a:pt x="9991981" y="6118849"/>
                  <a:pt x="9902773" y="6118849"/>
                </a:cubicBezTo>
                <a:lnTo>
                  <a:pt x="161526" y="6118849"/>
                </a:lnTo>
                <a:cubicBezTo>
                  <a:pt x="72318" y="6118849"/>
                  <a:pt x="0" y="6046531"/>
                  <a:pt x="0" y="5957323"/>
                </a:cubicBezTo>
                <a:cubicBezTo>
                  <a:pt x="0" y="3916488"/>
                  <a:pt x="1909" y="1966521"/>
                  <a:pt x="0" y="11799"/>
                </a:cubicBezTo>
                <a:close/>
              </a:path>
            </a:pathLst>
          </a:custGeom>
        </p:spPr>
        <p:txBody>
          <a:bodyPr/>
          <a:lstStyle/>
          <a:p>
            <a:endParaRPr lang="ru-RU" dirty="0"/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883E7A7A-E7A8-E748-8CFC-E055B92708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530432" y="883843"/>
            <a:ext cx="603522" cy="313578"/>
          </a:xfrm>
        </p:spPr>
        <p:txBody>
          <a:bodyPr lIns="0" tIns="0" rIns="0" bIns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77CCD23E-997B-4E57-B2D9-5E2603462AC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D71C7-09AB-4656-896D-6F962B9D70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7454" y="674286"/>
            <a:ext cx="12964149" cy="1207780"/>
          </a:xfrm>
        </p:spPr>
        <p:txBody>
          <a:bodyPr lIns="0" tIns="0" rIns="0" bIns="0" anchor="t">
            <a:noAutofit/>
          </a:bodyPr>
          <a:lstStyle>
            <a:lvl1pPr algn="l">
              <a:defRPr sz="39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2949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планш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2198" y="936080"/>
            <a:ext cx="1881773" cy="24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 userDrawn="1"/>
        </p:nvGrpSpPr>
        <p:grpSpPr>
          <a:xfrm>
            <a:off x="17534012" y="883843"/>
            <a:ext cx="684138" cy="313578"/>
            <a:chOff x="17451741" y="889487"/>
            <a:chExt cx="684138" cy="31357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2160134"/>
            <a:ext cx="4176712" cy="3672706"/>
          </a:xfrm>
        </p:spPr>
        <p:txBody>
          <a:bodyPr lIns="0" tIns="0" rIns="0" bIns="0">
            <a:normAutofit/>
          </a:bodyPr>
          <a:lstStyle>
            <a:lvl1pPr marL="0" marR="0" indent="0" algn="l" defTabSz="18196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8196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/>
              <a:t>Работы, проведенные отделом управления клиентской аналитики, для проекта</a:t>
            </a:r>
          </a:p>
        </p:txBody>
      </p:sp>
      <p:pic>
        <p:nvPicPr>
          <p:cNvPr id="12" name="Picture 3" descr="C:\Users\Ольга\Google Диск\_Проекты\VM135 Шаблон презентации ПР\02 дизайн\слайды\айпад-18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8516" y="1662786"/>
            <a:ext cx="13033447" cy="791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исунок 5"/>
          <p:cNvSpPr>
            <a:spLocks noGrp="1"/>
          </p:cNvSpPr>
          <p:nvPr>
            <p:ph type="pic" sz="quarter" idx="18"/>
          </p:nvPr>
        </p:nvSpPr>
        <p:spPr>
          <a:xfrm>
            <a:off x="6372225" y="2448174"/>
            <a:ext cx="8497650" cy="6408890"/>
          </a:xfrm>
          <a:prstGeom prst="roundRect">
            <a:avLst>
              <a:gd name="adj" fmla="val 3261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248CF6EF-119E-5245-9FEE-49AEAA6A28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530432" y="883843"/>
            <a:ext cx="603522" cy="313578"/>
          </a:xfrm>
        </p:spPr>
        <p:txBody>
          <a:bodyPr lIns="0" tIns="0" rIns="0" bIns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77CCD23E-997B-4E57-B2D9-5E2603462AC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1F1C-934D-4781-B18B-4A09ED4E01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355" y="675874"/>
            <a:ext cx="13757490" cy="1196220"/>
          </a:xfrm>
        </p:spPr>
        <p:txBody>
          <a:bodyPr lIns="0" tIns="0" rIns="0" bIns="0" anchor="t">
            <a:noAutofit/>
          </a:bodyPr>
          <a:lstStyle>
            <a:lvl1pPr algn="l">
              <a:defRPr sz="3900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68833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2198" y="936080"/>
            <a:ext cx="1881773" cy="24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 userDrawn="1"/>
        </p:nvGrpSpPr>
        <p:grpSpPr>
          <a:xfrm>
            <a:off x="17534012" y="883843"/>
            <a:ext cx="684138" cy="313578"/>
            <a:chOff x="17451741" y="889487"/>
            <a:chExt cx="684138" cy="31357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Текст 2"/>
          <p:cNvSpPr>
            <a:spLocks noGrp="1"/>
          </p:cNvSpPr>
          <p:nvPr>
            <p:ph type="body" sz="quarter" idx="17" hasCustomPrompt="1"/>
          </p:nvPr>
        </p:nvSpPr>
        <p:spPr>
          <a:xfrm>
            <a:off x="900113" y="2160134"/>
            <a:ext cx="4176712" cy="3672706"/>
          </a:xfrm>
        </p:spPr>
        <p:txBody>
          <a:bodyPr lIns="0" tIns="0" rIns="0" bIns="0">
            <a:normAutofit/>
          </a:bodyPr>
          <a:lstStyle>
            <a:lvl1pPr marL="0" marR="0" indent="0" algn="l" defTabSz="18196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8196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/>
              <a:t>Работы, проведенные отделом управления клиентской аналитики, для проекта</a:t>
            </a:r>
          </a:p>
        </p:txBody>
      </p:sp>
      <p:pic>
        <p:nvPicPr>
          <p:cNvPr id="13" name="Picture 3" descr="C:\Users\Ольга\Google Диск\_Проекты\VM135 Шаблон презентации ПР\02 дизайн\слайды\ноут-19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2531" y="1224004"/>
            <a:ext cx="11953328" cy="83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Рисунок 4"/>
          <p:cNvSpPr>
            <a:spLocks noGrp="1"/>
          </p:cNvSpPr>
          <p:nvPr>
            <p:ph type="pic" sz="quarter" idx="18"/>
          </p:nvPr>
        </p:nvSpPr>
        <p:spPr>
          <a:xfrm>
            <a:off x="5940425" y="2520950"/>
            <a:ext cx="8497888" cy="5327650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2B7661B4-0F67-1D4A-8E26-2FCAA047C0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7530432" y="883843"/>
            <a:ext cx="603522" cy="313578"/>
          </a:xfrm>
        </p:spPr>
        <p:txBody>
          <a:bodyPr lIns="0" tIns="0" rIns="0" bIns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77CCD23E-997B-4E57-B2D9-5E2603462AC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3F64F-2402-4C0D-9BB5-79CBB6403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355" y="675875"/>
            <a:ext cx="13461342" cy="1124210"/>
          </a:xfrm>
        </p:spPr>
        <p:txBody>
          <a:bodyPr lIns="0" tIns="0" rIns="0" bIns="0" anchor="t">
            <a:noAutofit/>
          </a:bodyPr>
          <a:lstStyle>
            <a:lvl1pPr algn="l">
              <a:defRPr sz="3900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93814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C9335-B76F-4149-AC95-656AE59EB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7269" y="1673412"/>
            <a:ext cx="13663613" cy="3559845"/>
          </a:xfrm>
        </p:spPr>
        <p:txBody>
          <a:bodyPr anchor="b"/>
          <a:lstStyle>
            <a:lvl1pPr algn="ctr">
              <a:defRPr sz="894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F9D749-5940-3048-9720-66E79B98C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7269" y="5370538"/>
            <a:ext cx="13663613" cy="2468697"/>
          </a:xfrm>
        </p:spPr>
        <p:txBody>
          <a:bodyPr/>
          <a:lstStyle>
            <a:lvl1pPr marL="0" indent="0" algn="ctr">
              <a:buNone/>
              <a:defRPr sz="3578"/>
            </a:lvl1pPr>
            <a:lvl2pPr marL="681669" indent="0" algn="ctr">
              <a:buNone/>
              <a:defRPr sz="2982"/>
            </a:lvl2pPr>
            <a:lvl3pPr marL="1363336" indent="0" algn="ctr">
              <a:buNone/>
              <a:defRPr sz="2684"/>
            </a:lvl3pPr>
            <a:lvl4pPr marL="2045005" indent="0" algn="ctr">
              <a:buNone/>
              <a:defRPr sz="2386"/>
            </a:lvl4pPr>
            <a:lvl5pPr marL="2726672" indent="0" algn="ctr">
              <a:buNone/>
              <a:defRPr sz="2386"/>
            </a:lvl5pPr>
            <a:lvl6pPr marL="3408341" indent="0" algn="ctr">
              <a:buNone/>
              <a:defRPr sz="2386"/>
            </a:lvl6pPr>
            <a:lvl7pPr marL="4090008" indent="0" algn="ctr">
              <a:buNone/>
              <a:defRPr sz="2386"/>
            </a:lvl7pPr>
            <a:lvl8pPr marL="4771677" indent="0" algn="ctr">
              <a:buNone/>
              <a:defRPr sz="2386"/>
            </a:lvl8pPr>
            <a:lvl9pPr marL="5453346" indent="0" algn="ctr">
              <a:buNone/>
              <a:defRPr sz="2386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8F7AE-57DC-9E40-A580-E8E903A38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10.02.2023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E717AD-2688-6946-AF24-84F9202C8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F2FAB4-78D1-1446-80B0-B99D3F56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62F8-288B-7D4C-AA46-0C8C83492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460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solidFill>
          <a:srgbClr val="355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70" y="1101776"/>
            <a:ext cx="2601853" cy="33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99571" y="2591406"/>
            <a:ext cx="9362030" cy="2521138"/>
          </a:xfrm>
        </p:spPr>
        <p:txBody>
          <a:bodyPr lIns="0" tIns="0" rIns="0" bIns="0" anchor="t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sz="4800" b="1" dirty="0"/>
              <a:t>ЗАГОЛОВОК ПРЕЗЕНТАЦИИ</a:t>
            </a:r>
            <a:br>
              <a:rPr lang="ru-RU" sz="4800" b="1" dirty="0"/>
            </a:br>
            <a:r>
              <a:rPr lang="ru-RU" sz="4800" b="1" dirty="0"/>
              <a:t>ВСЕГДА НАБИРАЕТСЯ ЗАГЛАВНЫМИ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899570" y="8785054"/>
            <a:ext cx="7077075" cy="50323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sz="1800" dirty="0"/>
              <a:t>Москва, 2021 год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C750C7-2DBA-7F33-930E-BEBEE6A2B9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5" y="1039321"/>
            <a:ext cx="2927101" cy="458918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7D7077-A05C-5191-678A-B0BA2D13AB59}"/>
              </a:ext>
            </a:extLst>
          </p:cNvPr>
          <p:cNvGrpSpPr/>
          <p:nvPr userDrawn="1"/>
        </p:nvGrpSpPr>
        <p:grpSpPr>
          <a:xfrm>
            <a:off x="17534012" y="883843"/>
            <a:ext cx="684138" cy="313578"/>
            <a:chOff x="17451741" y="889487"/>
            <a:chExt cx="684138" cy="31357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AA305AF-9D7A-D6EB-C514-F4543961E9BD}"/>
                </a:ext>
              </a:extLst>
            </p:cNvPr>
            <p:cNvSpPr/>
            <p:nvPr userDrawn="1"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2C113B7-9262-BA87-31C9-290BD1FC95E2}"/>
                </a:ext>
              </a:extLst>
            </p:cNvPr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6539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solidFill>
          <a:srgbClr val="355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13F5D5-4732-E6E1-4E21-AAF477283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66" b="6538"/>
          <a:stretch/>
        </p:blipFill>
        <p:spPr>
          <a:xfrm>
            <a:off x="0" y="-1"/>
            <a:ext cx="18218150" cy="10225089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5E7EF2C-0001-16A3-0E74-5DEA2AB4D478}"/>
              </a:ext>
            </a:extLst>
          </p:cNvPr>
          <p:cNvSpPr/>
          <p:nvPr userDrawn="1"/>
        </p:nvSpPr>
        <p:spPr>
          <a:xfrm>
            <a:off x="0" y="0"/>
            <a:ext cx="9541135" cy="10214626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75424E-F5E0-BA91-D740-799A4AFF1039}"/>
              </a:ext>
            </a:extLst>
          </p:cNvPr>
          <p:cNvSpPr/>
          <p:nvPr userDrawn="1"/>
        </p:nvSpPr>
        <p:spPr>
          <a:xfrm>
            <a:off x="21907" y="0"/>
            <a:ext cx="18218150" cy="10225089"/>
          </a:xfrm>
          <a:prstGeom prst="rect">
            <a:avLst/>
          </a:prstGeom>
          <a:solidFill>
            <a:schemeClr val="tx1">
              <a:lumMod val="75000"/>
              <a:lumOff val="25000"/>
              <a:alpha val="5587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7D7077-A05C-5191-678A-B0BA2D13AB59}"/>
              </a:ext>
            </a:extLst>
          </p:cNvPr>
          <p:cNvGrpSpPr/>
          <p:nvPr userDrawn="1"/>
        </p:nvGrpSpPr>
        <p:grpSpPr>
          <a:xfrm>
            <a:off x="17534012" y="883843"/>
            <a:ext cx="684138" cy="313578"/>
            <a:chOff x="17451741" y="889487"/>
            <a:chExt cx="684138" cy="31357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AA305AF-9D7A-D6EB-C514-F4543961E9BD}"/>
                </a:ext>
              </a:extLst>
            </p:cNvPr>
            <p:cNvSpPr/>
            <p:nvPr userDrawn="1"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solidFill>
              <a:srgbClr val="355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2C113B7-9262-BA87-31C9-290BD1FC95E2}"/>
                </a:ext>
              </a:extLst>
            </p:cNvPr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AutoShape 2">
            <a:extLst>
              <a:ext uri="{FF2B5EF4-FFF2-40B4-BE49-F238E27FC236}">
                <a16:creationId xmlns:a16="http://schemas.microsoft.com/office/drawing/2014/main" id="{24AFE49F-A397-12BE-7A98-CD795B51988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8956675" y="495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347C259-B78A-7D46-008A-B5917F44C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571" y="2591406"/>
            <a:ext cx="9362030" cy="2521138"/>
          </a:xfrm>
        </p:spPr>
        <p:txBody>
          <a:bodyPr lIns="0" tIns="0" rIns="0" bIns="0" anchor="t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sz="4800" b="1" dirty="0"/>
              <a:t>ЗАГОЛОВОК ПРЕЗЕНТАЦИИ</a:t>
            </a:r>
            <a:br>
              <a:rPr lang="ru-RU" sz="4800" b="1" dirty="0"/>
            </a:br>
            <a:r>
              <a:rPr lang="ru-RU" sz="4800" b="1" dirty="0"/>
              <a:t>ВСЕГДА НАБИРАЕТСЯ ЗАГЛАВНЫМИ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F3C5AC6-4D23-77CA-A68F-F4628DC4FA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5" y="1039321"/>
            <a:ext cx="2927101" cy="458918"/>
          </a:xfrm>
          <a:prstGeom prst="rect">
            <a:avLst/>
          </a:prstGeom>
        </p:spPr>
      </p:pic>
      <p:sp>
        <p:nvSpPr>
          <p:cNvPr id="19" name="Текст 6">
            <a:extLst>
              <a:ext uri="{FF2B5EF4-FFF2-40B4-BE49-F238E27FC236}">
                <a16:creationId xmlns:a16="http://schemas.microsoft.com/office/drawing/2014/main" id="{C7CECAB9-5A98-A019-1718-51A055A81E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570" y="8785054"/>
            <a:ext cx="7077075" cy="50323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sz="1800" dirty="0"/>
              <a:t>Москва, 2021 год</a:t>
            </a:r>
          </a:p>
        </p:txBody>
      </p:sp>
    </p:spTree>
    <p:extLst>
      <p:ext uri="{BB962C8B-B14F-4D97-AF65-F5344CB8AC3E}">
        <p14:creationId xmlns:p14="http://schemas.microsoft.com/office/powerpoint/2010/main" val="320536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solidFill>
          <a:srgbClr val="355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9F11FF-900C-9C2D-0D65-E811960DB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0" b="6658"/>
          <a:stretch/>
        </p:blipFill>
        <p:spPr>
          <a:xfrm>
            <a:off x="0" y="1"/>
            <a:ext cx="18221730" cy="1022508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F091DF1-E501-8F0C-D69F-0B971D2CCDAF}"/>
              </a:ext>
            </a:extLst>
          </p:cNvPr>
          <p:cNvSpPr/>
          <p:nvPr userDrawn="1"/>
        </p:nvSpPr>
        <p:spPr>
          <a:xfrm>
            <a:off x="0" y="0"/>
            <a:ext cx="9541135" cy="10214626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75424E-F5E0-BA91-D740-799A4AFF1039}"/>
              </a:ext>
            </a:extLst>
          </p:cNvPr>
          <p:cNvSpPr/>
          <p:nvPr userDrawn="1"/>
        </p:nvSpPr>
        <p:spPr>
          <a:xfrm>
            <a:off x="1" y="0"/>
            <a:ext cx="18221730" cy="10225089"/>
          </a:xfrm>
          <a:prstGeom prst="rect">
            <a:avLst/>
          </a:prstGeom>
          <a:solidFill>
            <a:schemeClr val="tx1">
              <a:lumMod val="75000"/>
              <a:lumOff val="25000"/>
              <a:alpha val="6383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7D7077-A05C-5191-678A-B0BA2D13AB59}"/>
              </a:ext>
            </a:extLst>
          </p:cNvPr>
          <p:cNvGrpSpPr/>
          <p:nvPr userDrawn="1"/>
        </p:nvGrpSpPr>
        <p:grpSpPr>
          <a:xfrm>
            <a:off x="17534245" y="883843"/>
            <a:ext cx="684138" cy="313578"/>
            <a:chOff x="17451741" y="889487"/>
            <a:chExt cx="684138" cy="31357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AA305AF-9D7A-D6EB-C514-F4543961E9BD}"/>
                </a:ext>
              </a:extLst>
            </p:cNvPr>
            <p:cNvSpPr/>
            <p:nvPr userDrawn="1"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solidFill>
              <a:srgbClr val="355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2C113B7-9262-BA87-31C9-290BD1FC95E2}"/>
                </a:ext>
              </a:extLst>
            </p:cNvPr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AutoShape 2">
            <a:extLst>
              <a:ext uri="{FF2B5EF4-FFF2-40B4-BE49-F238E27FC236}">
                <a16:creationId xmlns:a16="http://schemas.microsoft.com/office/drawing/2014/main" id="{24AFE49F-A397-12BE-7A98-CD795B51988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8956675" y="495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EABAF41-410C-F514-03FD-A4EB975D0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571" y="2591406"/>
            <a:ext cx="9362030" cy="2521138"/>
          </a:xfrm>
        </p:spPr>
        <p:txBody>
          <a:bodyPr lIns="0" tIns="0" rIns="0" bIns="0" anchor="t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sz="4800" b="1" dirty="0"/>
              <a:t>ЗАГОЛОВОК ПРЕЗЕНТАЦИИ</a:t>
            </a:r>
            <a:br>
              <a:rPr lang="ru-RU" sz="4800" b="1" dirty="0"/>
            </a:br>
            <a:r>
              <a:rPr lang="ru-RU" sz="4800" b="1" dirty="0"/>
              <a:t>ВСЕГДА НАБИРАЕТСЯ ЗАГЛАВНЫМИ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4192C30C-A344-86ED-0F28-B8783318DB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570" y="8785054"/>
            <a:ext cx="7077075" cy="50323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sz="1800" dirty="0"/>
              <a:t>Москва, 2021 год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F6F2ADB-A0B7-607B-84E8-06211F3E88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5" y="1039321"/>
            <a:ext cx="2927101" cy="45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9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solidFill>
          <a:srgbClr val="355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F6FDA1-7B70-0383-37E6-310333167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67" b="6645"/>
          <a:stretch/>
        </p:blipFill>
        <p:spPr>
          <a:xfrm>
            <a:off x="3579" y="0"/>
            <a:ext cx="18218149" cy="1022508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BED7CD4-F4FE-5568-00B4-635E0F72D812}"/>
              </a:ext>
            </a:extLst>
          </p:cNvPr>
          <p:cNvSpPr/>
          <p:nvPr userDrawn="1"/>
        </p:nvSpPr>
        <p:spPr>
          <a:xfrm>
            <a:off x="0" y="0"/>
            <a:ext cx="9541135" cy="10214626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75424E-F5E0-BA91-D740-799A4AFF1039}"/>
              </a:ext>
            </a:extLst>
          </p:cNvPr>
          <p:cNvSpPr/>
          <p:nvPr userDrawn="1"/>
        </p:nvSpPr>
        <p:spPr>
          <a:xfrm>
            <a:off x="3578" y="10462"/>
            <a:ext cx="18218150" cy="10225089"/>
          </a:xfrm>
          <a:prstGeom prst="rect">
            <a:avLst/>
          </a:prstGeom>
          <a:solidFill>
            <a:schemeClr val="tx1">
              <a:lumMod val="75000"/>
              <a:lumOff val="25000"/>
              <a:alpha val="6926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7D7077-A05C-5191-678A-B0BA2D13AB59}"/>
              </a:ext>
            </a:extLst>
          </p:cNvPr>
          <p:cNvGrpSpPr/>
          <p:nvPr userDrawn="1"/>
        </p:nvGrpSpPr>
        <p:grpSpPr>
          <a:xfrm>
            <a:off x="17534012" y="883843"/>
            <a:ext cx="684138" cy="313578"/>
            <a:chOff x="17451741" y="889487"/>
            <a:chExt cx="684138" cy="31357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AA305AF-9D7A-D6EB-C514-F4543961E9BD}"/>
                </a:ext>
              </a:extLst>
            </p:cNvPr>
            <p:cNvSpPr/>
            <p:nvPr userDrawn="1"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solidFill>
              <a:srgbClr val="355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2C113B7-9262-BA87-31C9-290BD1FC95E2}"/>
                </a:ext>
              </a:extLst>
            </p:cNvPr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AutoShape 2">
            <a:extLst>
              <a:ext uri="{FF2B5EF4-FFF2-40B4-BE49-F238E27FC236}">
                <a16:creationId xmlns:a16="http://schemas.microsoft.com/office/drawing/2014/main" id="{24AFE49F-A397-12BE-7A98-CD795B51988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8956675" y="495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3DBC1844-25BF-F9D6-0E97-138D4152F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570" y="8785054"/>
            <a:ext cx="7077075" cy="50323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sz="1800" dirty="0"/>
              <a:t>Москва, 2021 год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E58FAE31-37CF-A2DC-F348-95AA6189B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571" y="2591406"/>
            <a:ext cx="9362030" cy="2521138"/>
          </a:xfrm>
        </p:spPr>
        <p:txBody>
          <a:bodyPr lIns="0" tIns="0" rIns="0" bIns="0" anchor="t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sz="4800" b="1" dirty="0"/>
              <a:t>ЗАГОЛОВОК ПРЕЗЕНТАЦИИ</a:t>
            </a:r>
            <a:br>
              <a:rPr lang="ru-RU" sz="4800" b="1" dirty="0"/>
            </a:br>
            <a:r>
              <a:rPr lang="ru-RU" sz="4800" b="1" dirty="0"/>
              <a:t>ВСЕГДА НАБИРАЕТСЯ ЗАГЛАВНЫМИ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D1513E1-4A3B-41D7-D238-059ECC1BA3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5" y="1039321"/>
            <a:ext cx="2927101" cy="45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62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49129D-E97B-24EC-9FC6-97540CF0C5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6" b="7906"/>
          <a:stretch/>
        </p:blipFill>
        <p:spPr>
          <a:xfrm>
            <a:off x="0" y="0"/>
            <a:ext cx="18218150" cy="1022508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D620850-27A9-0A83-866A-E8EA976BC566}"/>
              </a:ext>
            </a:extLst>
          </p:cNvPr>
          <p:cNvSpPr/>
          <p:nvPr userDrawn="1"/>
        </p:nvSpPr>
        <p:spPr>
          <a:xfrm>
            <a:off x="1" y="0"/>
            <a:ext cx="18218150" cy="1021462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99571" y="2591406"/>
            <a:ext cx="9362030" cy="2521138"/>
          </a:xfrm>
        </p:spPr>
        <p:txBody>
          <a:bodyPr lIns="0" tIns="0" rIns="0" bIns="0" anchor="t">
            <a:noAutofit/>
          </a:bodyPr>
          <a:lstStyle>
            <a:lvl1pPr algn="l">
              <a:defRPr>
                <a:solidFill>
                  <a:srgbClr val="355AE4"/>
                </a:solidFill>
              </a:defRPr>
            </a:lvl1pPr>
          </a:lstStyle>
          <a:p>
            <a:r>
              <a:rPr lang="ru-RU" sz="4800" b="1" dirty="0"/>
              <a:t>ЗАГОЛОВОК ПРЕЗЕНТАЦИИ</a:t>
            </a:r>
            <a:br>
              <a:rPr lang="ru-RU" sz="4800" b="1" dirty="0"/>
            </a:br>
            <a:r>
              <a:rPr lang="ru-RU" sz="4800" b="1" dirty="0"/>
              <a:t>ВСЕГДА НАБИРАЕТСЯ ЗАГЛАВНЫМИ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899570" y="8785054"/>
            <a:ext cx="7077075" cy="50323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rgbClr val="355AE4"/>
                </a:solidFill>
              </a:defRPr>
            </a:lvl1pPr>
          </a:lstStyle>
          <a:p>
            <a:r>
              <a:rPr lang="ru-RU" sz="1800" dirty="0"/>
              <a:t>Москва, 2021 год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7D7077-A05C-5191-678A-B0BA2D13AB59}"/>
              </a:ext>
            </a:extLst>
          </p:cNvPr>
          <p:cNvGrpSpPr/>
          <p:nvPr userDrawn="1"/>
        </p:nvGrpSpPr>
        <p:grpSpPr>
          <a:xfrm>
            <a:off x="17534012" y="883843"/>
            <a:ext cx="684138" cy="313578"/>
            <a:chOff x="17451741" y="889487"/>
            <a:chExt cx="684138" cy="31357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AA305AF-9D7A-D6EB-C514-F4543961E9BD}"/>
                </a:ext>
              </a:extLst>
            </p:cNvPr>
            <p:cNvSpPr/>
            <p:nvPr userDrawn="1"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solidFill>
              <a:srgbClr val="355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2C113B7-9262-BA87-31C9-290BD1FC95E2}"/>
                </a:ext>
              </a:extLst>
            </p:cNvPr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AutoShape 2">
            <a:extLst>
              <a:ext uri="{FF2B5EF4-FFF2-40B4-BE49-F238E27FC236}">
                <a16:creationId xmlns:a16="http://schemas.microsoft.com/office/drawing/2014/main" id="{24AFE49F-A397-12BE-7A98-CD795B51988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8956675" y="495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E8A25CF5-35E7-ECD4-340F-4C9DBE6A28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70" y="1101776"/>
            <a:ext cx="2601853" cy="33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843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bg>
      <p:bgPr>
        <a:solidFill>
          <a:srgbClr val="355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F45615-7E92-41B2-0E5F-BA321FBAF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51000"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04" b="11462"/>
          <a:stretch/>
        </p:blipFill>
        <p:spPr>
          <a:xfrm>
            <a:off x="3580" y="0"/>
            <a:ext cx="18218150" cy="1022508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72A561D-29E6-F70B-3E71-2899210B03DF}"/>
              </a:ext>
            </a:extLst>
          </p:cNvPr>
          <p:cNvSpPr/>
          <p:nvPr userDrawn="1"/>
        </p:nvSpPr>
        <p:spPr>
          <a:xfrm>
            <a:off x="0" y="0"/>
            <a:ext cx="9541135" cy="10214626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bg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C8DA147-A96C-2704-69C5-77985DFDC96B}"/>
              </a:ext>
            </a:extLst>
          </p:cNvPr>
          <p:cNvSpPr/>
          <p:nvPr userDrawn="1"/>
        </p:nvSpPr>
        <p:spPr>
          <a:xfrm>
            <a:off x="22473" y="-2039"/>
            <a:ext cx="18218150" cy="10225089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7D7077-A05C-5191-678A-B0BA2D13AB59}"/>
              </a:ext>
            </a:extLst>
          </p:cNvPr>
          <p:cNvGrpSpPr/>
          <p:nvPr userDrawn="1"/>
        </p:nvGrpSpPr>
        <p:grpSpPr>
          <a:xfrm>
            <a:off x="17534012" y="883843"/>
            <a:ext cx="684138" cy="313578"/>
            <a:chOff x="17451741" y="889487"/>
            <a:chExt cx="684138" cy="31357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AA305AF-9D7A-D6EB-C514-F4543961E9BD}"/>
                </a:ext>
              </a:extLst>
            </p:cNvPr>
            <p:cNvSpPr/>
            <p:nvPr userDrawn="1"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solidFill>
              <a:srgbClr val="355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2C113B7-9262-BA87-31C9-290BD1FC95E2}"/>
                </a:ext>
              </a:extLst>
            </p:cNvPr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AutoShape 2">
            <a:extLst>
              <a:ext uri="{FF2B5EF4-FFF2-40B4-BE49-F238E27FC236}">
                <a16:creationId xmlns:a16="http://schemas.microsoft.com/office/drawing/2014/main" id="{24AFE49F-A397-12BE-7A98-CD795B51988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8956675" y="495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453D600C-5658-38B6-0811-473025FBE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571" y="2591406"/>
            <a:ext cx="9362030" cy="2521138"/>
          </a:xfrm>
        </p:spPr>
        <p:txBody>
          <a:bodyPr lIns="0" tIns="0" rIns="0" bIns="0" anchor="t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sz="4800" b="1" dirty="0"/>
              <a:t>ЗАГОЛОВОК ПРЕЗЕНТАЦИИ</a:t>
            </a:r>
            <a:br>
              <a:rPr lang="ru-RU" sz="4800" b="1" dirty="0"/>
            </a:br>
            <a:r>
              <a:rPr lang="ru-RU" sz="4800" b="1" dirty="0"/>
              <a:t>ВСЕГДА НАБИРАЕТСЯ ЗАГЛАВНЫМИ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2BFD9FA-633C-0898-B534-4E3F3033818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5" y="1039321"/>
            <a:ext cx="2927101" cy="458918"/>
          </a:xfrm>
          <a:prstGeom prst="rect">
            <a:avLst/>
          </a:prstGeom>
        </p:spPr>
      </p:pic>
      <p:sp>
        <p:nvSpPr>
          <p:cNvPr id="24" name="Текст 6">
            <a:extLst>
              <a:ext uri="{FF2B5EF4-FFF2-40B4-BE49-F238E27FC236}">
                <a16:creationId xmlns:a16="http://schemas.microsoft.com/office/drawing/2014/main" id="{037E3B56-8E25-324A-249D-EDF099F1AA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570" y="8785054"/>
            <a:ext cx="7077075" cy="50323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sz="1800" dirty="0"/>
              <a:t>Москва, 2021 год</a:t>
            </a:r>
          </a:p>
        </p:txBody>
      </p:sp>
    </p:spTree>
    <p:extLst>
      <p:ext uri="{BB962C8B-B14F-4D97-AF65-F5344CB8AC3E}">
        <p14:creationId xmlns:p14="http://schemas.microsoft.com/office/powerpoint/2010/main" val="155259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899935" y="2065248"/>
            <a:ext cx="5184953" cy="81582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935" y="1101776"/>
            <a:ext cx="2601853" cy="33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6444705" y="2046789"/>
            <a:ext cx="7993608" cy="3065755"/>
          </a:xfrm>
        </p:spPr>
        <p:txBody>
          <a:bodyPr lIns="0" tIns="0" rIns="0" bIns="0" anchor="t">
            <a:noAutofit/>
          </a:bodyPr>
          <a:lstStyle>
            <a:lvl1pPr algn="l">
              <a:defRPr/>
            </a:lvl1pPr>
          </a:lstStyle>
          <a:p>
            <a:r>
              <a:rPr lang="ru-RU" sz="4800" b="1" dirty="0"/>
              <a:t>ОБЛОЖКА РАЗДЕЛА ПРЕЗЕНТАЦИИ </a:t>
            </a:r>
          </a:p>
        </p:txBody>
      </p:sp>
    </p:spTree>
    <p:extLst>
      <p:ext uri="{BB962C8B-B14F-4D97-AF65-F5344CB8AC3E}">
        <p14:creationId xmlns:p14="http://schemas.microsoft.com/office/powerpoint/2010/main" val="185099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52D2A175-0493-F19C-D3EF-E7347CF2319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7980" y="2182808"/>
            <a:ext cx="5162046" cy="51620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2198" y="936080"/>
            <a:ext cx="1881773" cy="24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 userDrawn="1"/>
        </p:nvGrpSpPr>
        <p:grpSpPr>
          <a:xfrm>
            <a:off x="17534012" y="883843"/>
            <a:ext cx="684138" cy="313578"/>
            <a:chOff x="17451741" y="889487"/>
            <a:chExt cx="684138" cy="31357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>
          <a:xfrm>
            <a:off x="17530432" y="883843"/>
            <a:ext cx="603522" cy="313578"/>
          </a:xfrm>
        </p:spPr>
        <p:txBody>
          <a:bodyPr lIns="0" tIns="0" rIns="0" bIns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77CCD23E-997B-4E57-B2D9-5E2603462AC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FE776-C915-45B1-B263-F60E584CE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859" y="675874"/>
            <a:ext cx="12837856" cy="1196220"/>
          </a:xfrm>
        </p:spPr>
        <p:txBody>
          <a:bodyPr lIns="0" tIns="0" rIns="0" bIns="0" anchor="t">
            <a:noAutofit/>
          </a:bodyPr>
          <a:lstStyle>
            <a:lvl1pPr algn="l">
              <a:defRPr sz="3900"/>
            </a:lvl1pPr>
          </a:lstStyle>
          <a:p>
            <a:r>
              <a:rPr lang="ru-RU" dirty="0"/>
              <a:t>Слайд с текстом по колонкам</a:t>
            </a:r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CE561326-40E2-3D16-45A8-4A496CC2BE92}"/>
              </a:ext>
            </a:extLst>
          </p:cNvPr>
          <p:cNvSpPr txBox="1">
            <a:spLocks/>
          </p:cNvSpPr>
          <p:nvPr userDrawn="1"/>
        </p:nvSpPr>
        <p:spPr>
          <a:xfrm>
            <a:off x="17530432" y="883843"/>
            <a:ext cx="603522" cy="313578"/>
          </a:xfrm>
          <a:prstGeom prst="rect">
            <a:avLst/>
          </a:prstGeom>
        </p:spPr>
        <p:txBody>
          <a:bodyPr vert="horz" lIns="181964" tIns="90983" rIns="181964" bIns="90983" rtlCol="0" anchor="ctr"/>
          <a:lstStyle>
            <a:defPPr>
              <a:defRPr lang="ru-RU"/>
            </a:defPPr>
            <a:lvl1pPr marL="0" algn="r" defTabSz="1819639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9820" algn="l" defTabSz="181963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9639" algn="l" defTabSz="181963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29457" algn="l" defTabSz="181963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39276" algn="l" defTabSz="181963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49098" algn="l" defTabSz="181963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58913" algn="l" defTabSz="181963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68733" algn="l" defTabSz="181963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78553" algn="l" defTabSz="181963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CCD23E-997B-4E57-B2D9-5E2603462AC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7">
            <a:extLst>
              <a:ext uri="{FF2B5EF4-FFF2-40B4-BE49-F238E27FC236}">
                <a16:creationId xmlns:a16="http://schemas.microsoft.com/office/drawing/2014/main" id="{5BDB0F94-6F5A-16D2-51B9-D13F59472EE1}"/>
              </a:ext>
            </a:extLst>
          </p:cNvPr>
          <p:cNvSpPr txBox="1">
            <a:spLocks/>
          </p:cNvSpPr>
          <p:nvPr userDrawn="1"/>
        </p:nvSpPr>
        <p:spPr>
          <a:xfrm>
            <a:off x="879859" y="675874"/>
            <a:ext cx="12837856" cy="1196220"/>
          </a:xfrm>
          <a:prstGeom prst="rect">
            <a:avLst/>
          </a:prstGeom>
        </p:spPr>
        <p:txBody>
          <a:bodyPr vert="horz" lIns="181964" tIns="90983" rIns="181964" bIns="90983" rtlCol="0" anchor="ctr">
            <a:normAutofit/>
          </a:bodyPr>
          <a:lstStyle>
            <a:lvl1pPr algn="ctr" defTabSz="1819639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93D36B-5349-F446-158E-9F95109E8FA7}"/>
              </a:ext>
            </a:extLst>
          </p:cNvPr>
          <p:cNvSpPr txBox="1"/>
          <p:nvPr userDrawn="1"/>
        </p:nvSpPr>
        <p:spPr>
          <a:xfrm>
            <a:off x="899935" y="2160216"/>
            <a:ext cx="522591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/>
              <a:t>Подзаголовок</a:t>
            </a:r>
          </a:p>
          <a:p>
            <a:endParaRPr lang="ru-RU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7AF366-3229-22C3-B99F-52A120BEDCC3}"/>
              </a:ext>
            </a:extLst>
          </p:cNvPr>
          <p:cNvSpPr txBox="1"/>
          <p:nvPr userDrawn="1"/>
        </p:nvSpPr>
        <p:spPr>
          <a:xfrm>
            <a:off x="11988799" y="2160216"/>
            <a:ext cx="52259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/>
              <a:t>Подзаголовок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F984D1-54FC-02A0-3718-E7EFF10F2062}"/>
              </a:ext>
            </a:extLst>
          </p:cNvPr>
          <p:cNvSpPr txBox="1"/>
          <p:nvPr userDrawn="1"/>
        </p:nvSpPr>
        <p:spPr>
          <a:xfrm>
            <a:off x="11988799" y="2615486"/>
            <a:ext cx="5185249" cy="48013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Настроена и протестирована рассылка в ИС СУМК-коммуникатор Проведена боевая </a:t>
            </a:r>
            <a:r>
              <a:rPr lang="ru-RU" sz="1800" dirty="0" err="1"/>
              <a:t>email</a:t>
            </a:r>
            <a:r>
              <a:rPr lang="ru-RU" sz="1800" dirty="0"/>
              <a:t>-рассылка </a:t>
            </a:r>
          </a:p>
          <a:p>
            <a:endParaRPr lang="ru-RU" sz="1800" dirty="0"/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Предоставлена промежуточная и итоговая отчетность по результатам </a:t>
            </a:r>
            <a:r>
              <a:rPr lang="ru-RU" sz="1800" dirty="0" err="1"/>
              <a:t>email</a:t>
            </a:r>
            <a:r>
              <a:rPr lang="ru-RU" sz="1800" dirty="0"/>
              <a:t>-коммуникации в разрезе: количество доставленных/недоставленных писем, </a:t>
            </a:r>
            <a:r>
              <a:rPr lang="ru-RU" sz="1800" dirty="0" err="1"/>
              <a:t>open-rate</a:t>
            </a:r>
            <a:r>
              <a:rPr lang="ru-RU" sz="1800" dirty="0"/>
              <a:t>, </a:t>
            </a:r>
            <a:r>
              <a:rPr lang="ru-RU" sz="1800" dirty="0" err="1"/>
              <a:t>click-through</a:t>
            </a:r>
            <a:r>
              <a:rPr lang="ru-RU" sz="1800" dirty="0"/>
              <a:t> </a:t>
            </a:r>
            <a:r>
              <a:rPr lang="ru-RU" sz="1800" dirty="0" err="1"/>
              <a:t>rate</a:t>
            </a:r>
            <a:endParaRPr lang="ru-RU" sz="1800" dirty="0"/>
          </a:p>
          <a:p>
            <a:endParaRPr lang="ru-RU" sz="1800" dirty="0"/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ru-RU" sz="1800" dirty="0"/>
              <a:t>Подготовлен анализ данных: сопоставление базы данных пользователей сервиса ЭЗП и клиентов, оформивших ПЭП и имеющих согласие на коммуникацию, владеющих автомобилем, проживающих на территории Москвы и Московской области, но не использующих сервис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69BB89-F22F-B1FC-387B-37962F5600B9}"/>
              </a:ext>
            </a:extLst>
          </p:cNvPr>
          <p:cNvSpPr txBox="1"/>
          <p:nvPr userDrawn="1"/>
        </p:nvSpPr>
        <p:spPr>
          <a:xfrm>
            <a:off x="899935" y="2615486"/>
            <a:ext cx="5237686" cy="56323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ru-RU" sz="1800" dirty="0"/>
              <a:t>Работы, проведенные отделом</a:t>
            </a:r>
            <a:r>
              <a:rPr lang="en-US" sz="1800" dirty="0"/>
              <a:t> </a:t>
            </a:r>
            <a:r>
              <a:rPr lang="ru-RU" sz="1800" dirty="0"/>
              <a:t>правления клиентской аналитики, для проекта:</a:t>
            </a:r>
          </a:p>
          <a:p>
            <a:pPr>
              <a:buClr>
                <a:schemeClr val="accent5"/>
              </a:buClr>
            </a:pPr>
            <a:endParaRPr lang="ru-RU" sz="1800" dirty="0"/>
          </a:p>
          <a:p>
            <a:pPr>
              <a:buClr>
                <a:schemeClr val="accent5"/>
              </a:buClr>
            </a:pPr>
            <a:r>
              <a:rPr lang="ru-RU" sz="1800" dirty="0"/>
              <a:t>Подготовлен анализ данных: сопоставление контактных данных, предоставленных отделом электронно-заказных писем, и контактных данных, имеющих согласие в ИС КХД</a:t>
            </a:r>
          </a:p>
          <a:p>
            <a:pPr>
              <a:buClr>
                <a:schemeClr val="accent5"/>
              </a:buClr>
            </a:pPr>
            <a:endParaRPr lang="ru-RU" sz="1800" dirty="0"/>
          </a:p>
          <a:p>
            <a:pPr>
              <a:buClr>
                <a:schemeClr val="accent5"/>
              </a:buClr>
            </a:pPr>
            <a:r>
              <a:rPr lang="ru-RU" sz="1800" dirty="0"/>
              <a:t>Сформирован сегмент для коммуникации с нормализованными уникальными электронными адресами: география – Москва и МО, наличие автомобиля</a:t>
            </a:r>
          </a:p>
          <a:p>
            <a:pPr>
              <a:buClr>
                <a:schemeClr val="accent5"/>
              </a:buClr>
            </a:pPr>
            <a:endParaRPr lang="ru-RU" sz="1800" dirty="0"/>
          </a:p>
          <a:p>
            <a:pPr>
              <a:buClr>
                <a:schemeClr val="accent5"/>
              </a:buClr>
            </a:pPr>
            <a:r>
              <a:rPr lang="ru-RU" sz="1800" dirty="0"/>
              <a:t>Сформирован сегмент для коммуникации с нормализованными уникальными электронными адресами: география – Москва и МО, наличие автомобиля, отсутствие подключенного сервиса ЭЗП. Настроена и протестирована рассылка в ИС СУМК. Сформирован сегмент для коммуникации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37E609-D5DE-5768-A8E3-4F175A59FFC7}"/>
              </a:ext>
            </a:extLst>
          </p:cNvPr>
          <p:cNvSpPr txBox="1"/>
          <p:nvPr userDrawn="1"/>
        </p:nvSpPr>
        <p:spPr>
          <a:xfrm rot="16200000">
            <a:off x="15383921" y="5241485"/>
            <a:ext cx="48965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600" dirty="0">
                <a:solidFill>
                  <a:schemeClr val="bg1">
                    <a:lumMod val="65000"/>
                  </a:schemeClr>
                </a:solidFill>
              </a:rPr>
              <a:t>Колонтитул — 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7019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909" y="409477"/>
            <a:ext cx="16396335" cy="1704181"/>
          </a:xfrm>
          <a:prstGeom prst="rect">
            <a:avLst/>
          </a:prstGeom>
        </p:spPr>
        <p:txBody>
          <a:bodyPr vert="horz" lIns="181964" tIns="90983" rIns="181964" bIns="90983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909" y="2385856"/>
            <a:ext cx="16396335" cy="6748085"/>
          </a:xfrm>
          <a:prstGeom prst="rect">
            <a:avLst/>
          </a:prstGeom>
        </p:spPr>
        <p:txBody>
          <a:bodyPr vert="horz" lIns="181964" tIns="90983" rIns="181964" bIns="90983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10907" y="9477143"/>
            <a:ext cx="4250902" cy="544392"/>
          </a:xfrm>
          <a:prstGeom prst="rect">
            <a:avLst/>
          </a:prstGeom>
        </p:spPr>
        <p:txBody>
          <a:bodyPr vert="horz" lIns="181964" tIns="90983" rIns="181964" bIns="90983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056341" y="9477143"/>
            <a:ext cx="4250902" cy="544392"/>
          </a:xfrm>
          <a:prstGeom prst="rect">
            <a:avLst/>
          </a:prstGeom>
        </p:spPr>
        <p:txBody>
          <a:bodyPr vert="horz" lIns="181964" tIns="90983" rIns="181964" bIns="90983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CD23E-997B-4E57-B2D9-5E2603462AC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147399-B254-9246-8EA2-A215DA96AB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34088" y="9477375"/>
            <a:ext cx="6149975" cy="5445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892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52" r:id="rId8"/>
    <p:sldLayoutId id="2147483663" r:id="rId9"/>
    <p:sldLayoutId id="2147483649" r:id="rId10"/>
    <p:sldLayoutId id="2147483653" r:id="rId11"/>
    <p:sldLayoutId id="2147483654" r:id="rId12"/>
    <p:sldLayoutId id="2147483655" r:id="rId13"/>
    <p:sldLayoutId id="2147483656" r:id="rId14"/>
    <p:sldLayoutId id="2147483664" r:id="rId15"/>
  </p:sldLayoutIdLst>
  <p:hf hdr="0" ftr="0" dt="0"/>
  <p:txStyles>
    <p:titleStyle>
      <a:lvl1pPr algn="ctr" defTabSz="1819639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2366" indent="-682366" algn="l" defTabSz="1819639" rtl="0" eaLnBrk="1" latinLnBrk="0" hangingPunct="1">
        <a:spcBef>
          <a:spcPct val="200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1478455" indent="-568635" algn="l" defTabSz="1819639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2274546" indent="-454909" algn="l" defTabSz="181963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3184368" indent="-454909" algn="l" defTabSz="181963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4094185" indent="-454909" algn="l" defTabSz="1819639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04007" indent="-454909" algn="l" defTabSz="1819639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13824" indent="-454909" algn="l" defTabSz="1819639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23646" indent="-454909" algn="l" defTabSz="1819639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33463" indent="-454909" algn="l" defTabSz="1819639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1963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09820" algn="l" defTabSz="181963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19639" algn="l" defTabSz="181963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29457" algn="l" defTabSz="181963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39276" algn="l" defTabSz="181963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49098" algn="l" defTabSz="181963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58913" algn="l" defTabSz="181963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68733" algn="l" defTabSz="181963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278553" algn="l" defTabSz="181963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20" userDrawn="1">
          <p15:clr>
            <a:srgbClr val="F26B43"/>
          </p15:clr>
        </p15:guide>
        <p15:guide id="2" pos="57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chart" Target="../charts/chart6.xml"/><Relationship Id="rId7" Type="http://schemas.openxmlformats.org/officeDocument/2006/relationships/diagramColors" Target="../diagrams/colors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3.xml"/><Relationship Id="rId7" Type="http://schemas.openxmlformats.org/officeDocument/2006/relationships/diagramColors" Target="../diagrams/colors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6434FA-98EB-D741-A83A-F5C8D4DDE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9" y="4127906"/>
            <a:ext cx="18177933" cy="60971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59161-B53A-284C-9F08-81E727CBC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690" y="1088810"/>
            <a:ext cx="17319625" cy="5888566"/>
          </a:xfrm>
        </p:spPr>
        <p:txBody>
          <a:bodyPr anchor="t">
            <a:noAutofit/>
          </a:bodyPr>
          <a:lstStyle/>
          <a:p>
            <a:pPr algn="l">
              <a:lnSpc>
                <a:spcPts val="6710"/>
              </a:lnSpc>
            </a:pPr>
            <a:r>
              <a:rPr lang="ru-RU" sz="4000" dirty="0">
                <a:latin typeface="Arial Black" panose="020B0604020202020204" pitchFamily="34" charset="0"/>
                <a:ea typeface="Golos Text" panose="020B0503020202020204" pitchFamily="34" charset="0"/>
                <a:cs typeface="Arial Black" panose="020B0604020202020204" pitchFamily="34" charset="0"/>
              </a:rPr>
              <a:t>Разработка программ обучения </a:t>
            </a:r>
            <a:br>
              <a:rPr lang="ru-RU" sz="4000" dirty="0">
                <a:latin typeface="Arial Black" panose="020B0604020202020204" pitchFamily="34" charset="0"/>
                <a:ea typeface="Golos Text" panose="020B0503020202020204" pitchFamily="34" charset="0"/>
                <a:cs typeface="Arial Black" panose="020B0604020202020204" pitchFamily="34" charset="0"/>
              </a:rPr>
            </a:br>
            <a:r>
              <a:rPr lang="ru-RU" sz="4000" dirty="0">
                <a:latin typeface="Arial Black" panose="020B0604020202020204" pitchFamily="34" charset="0"/>
                <a:ea typeface="Golos Text" panose="020B0503020202020204" pitchFamily="34" charset="0"/>
                <a:cs typeface="Arial Black" panose="020B0604020202020204" pitchFamily="34" charset="0"/>
              </a:rPr>
              <a:t>Цифровая трансформация процессов обучения по охраны труда на предприятии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B7C576AF-73B3-F44C-94E8-03BC8BDCAB3F}"/>
              </a:ext>
            </a:extLst>
          </p:cNvPr>
          <p:cNvSpPr txBox="1">
            <a:spLocks/>
          </p:cNvSpPr>
          <p:nvPr/>
        </p:nvSpPr>
        <p:spPr>
          <a:xfrm>
            <a:off x="965877" y="8661090"/>
            <a:ext cx="7649232" cy="1090287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771" b="1" dirty="0">
                <a:solidFill>
                  <a:schemeClr val="bg1"/>
                </a:solidFill>
                <a:latin typeface="Arial" panose="020B0604020202020204" pitchFamily="34" charset="0"/>
                <a:ea typeface="Golos Text Medium" panose="020B0503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DEA116D2-7F99-1840-80FB-0CC4BBAFE7CC}"/>
              </a:ext>
            </a:extLst>
          </p:cNvPr>
          <p:cNvSpPr txBox="1">
            <a:spLocks/>
          </p:cNvSpPr>
          <p:nvPr/>
        </p:nvSpPr>
        <p:spPr>
          <a:xfrm>
            <a:off x="173190" y="4608474"/>
            <a:ext cx="3183782" cy="3021485"/>
          </a:xfrm>
          <a:prstGeom prst="rect">
            <a:avLst/>
          </a:prstGeom>
        </p:spPr>
        <p:txBody>
          <a:bodyPr vert="horz" lIns="136335" tIns="68167" rIns="136335" bIns="68167" rtlCol="0" anchor="t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  <a:latin typeface="+mn-lt"/>
              </a:rPr>
              <a:t>М.В. Дорогань, руководитель отдела охраны труда и экологии</a:t>
            </a:r>
          </a:p>
          <a:p>
            <a:r>
              <a:rPr lang="ru-RU" sz="1800" b="1" dirty="0">
                <a:solidFill>
                  <a:schemeClr val="bg1"/>
                </a:solidFill>
                <a:latin typeface="+mn-lt"/>
              </a:rPr>
              <a:t>Департамента по операционному управлению Макрорегион Москва,</a:t>
            </a:r>
          </a:p>
          <a:p>
            <a:r>
              <a:rPr lang="ru-RU" sz="1800" b="1" dirty="0">
                <a:solidFill>
                  <a:schemeClr val="bg1"/>
                </a:solidFill>
                <a:latin typeface="+mn-lt"/>
              </a:rPr>
              <a:t>дипломированный юрист, сертифицированный специалист 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NEBOSH</a:t>
            </a:r>
            <a:endParaRPr lang="ru-RU" sz="1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AE4FF5-FD2C-1A43-81DE-0524DFB60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79" y="555513"/>
            <a:ext cx="1598404" cy="2049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6AA763-62DC-0744-9937-C319E9507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0195" y="9096541"/>
            <a:ext cx="654835" cy="65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32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D87E32AD-BCAE-DC44-B0E8-06F5C16EF591}"/>
              </a:ext>
            </a:extLst>
          </p:cNvPr>
          <p:cNvSpPr txBox="1">
            <a:spLocks/>
          </p:cNvSpPr>
          <p:nvPr/>
        </p:nvSpPr>
        <p:spPr>
          <a:xfrm>
            <a:off x="236956" y="94422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fld id="{98AE5FFF-AF52-1148-B24E-A69367BDEBE3}" type="slidenum">
              <a:rPr lang="ru-RU" sz="1491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10</a:t>
            </a:fld>
            <a:endParaRPr lang="ru-RU" sz="1491" dirty="0">
              <a:solidFill>
                <a:schemeClr val="bg1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8F4BA1-7422-6D49-8CF0-07FBC018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3820" y="386300"/>
            <a:ext cx="1476957" cy="189391"/>
          </a:xfrm>
          <a:prstGeom prst="rect">
            <a:avLst/>
          </a:prstGeom>
        </p:spPr>
      </p:pic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EE607DDD-F3A3-3240-9A4C-10EF9A49755C}"/>
              </a:ext>
            </a:extLst>
          </p:cNvPr>
          <p:cNvGraphicFramePr/>
          <p:nvPr/>
        </p:nvGraphicFramePr>
        <p:xfrm>
          <a:off x="11094034" y="3769974"/>
          <a:ext cx="8382393" cy="558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2766" y="215864"/>
            <a:ext cx="157210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Автоматизация работы по охране труда: </a:t>
            </a:r>
          </a:p>
          <a:p>
            <a:r>
              <a:rPr lang="ru-RU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Конвертор формирования протоколов проверки знаний требований охраны труда обучении в течение трудовой деятельности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15246" y="2246333"/>
            <a:ext cx="9449667" cy="769441"/>
          </a:xfrm>
          <a:prstGeom prst="rect">
            <a:avLst/>
          </a:prstGeom>
          <a:solidFill>
            <a:srgbClr val="EBF2F8"/>
          </a:solidFill>
        </p:spPr>
        <p:txBody>
          <a:bodyPr wrap="square">
            <a:spAutoFit/>
          </a:bodyPr>
          <a:lstStyle/>
          <a:p>
            <a:pPr lvl="0" algn="just" defTabSz="1007943">
              <a:defRPr/>
            </a:pPr>
            <a:r>
              <a:rPr lang="ru-RU" sz="2200" b="1" dirty="0"/>
              <a:t>Цель</a:t>
            </a:r>
            <a:r>
              <a:rPr lang="ru-RU" sz="2200" dirty="0"/>
              <a:t>: оптимизация времени и трудовых ресурсов при</a:t>
            </a:r>
            <a:r>
              <a:rPr lang="en-US" sz="2200" dirty="0"/>
              <a:t> </a:t>
            </a:r>
            <a:r>
              <a:rPr lang="ru-RU" sz="2200" dirty="0"/>
              <a:t>проведении обучения (планового/внепланового) по охране труда</a:t>
            </a:r>
            <a:endParaRPr lang="ru-RU" sz="2000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1EF1E96D-BF0A-EE40-94CA-A50DDF7EADA7}"/>
              </a:ext>
            </a:extLst>
          </p:cNvPr>
          <p:cNvSpPr/>
          <p:nvPr/>
        </p:nvSpPr>
        <p:spPr>
          <a:xfrm>
            <a:off x="3924354" y="2109155"/>
            <a:ext cx="255327" cy="270058"/>
          </a:xfrm>
          <a:prstGeom prst="ellipse">
            <a:avLst/>
          </a:prstGeom>
          <a:solidFill>
            <a:srgbClr val="DFEBF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52017" y="2379213"/>
            <a:ext cx="0" cy="11521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179681" y="2219739"/>
            <a:ext cx="36332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1041490E-D6C8-EC43-8345-D263918BE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831841"/>
              </p:ext>
            </p:extLst>
          </p:nvPr>
        </p:nvGraphicFramePr>
        <p:xfrm>
          <a:off x="1836065" y="4264391"/>
          <a:ext cx="14474010" cy="5111158"/>
        </p:xfrm>
        <a:graphic>
          <a:graphicData uri="http://schemas.openxmlformats.org/drawingml/2006/table">
            <a:tbl>
              <a:tblPr firstRow="1" bandRow="1">
                <a:effectLst>
                  <a:outerShdw blurRad="266700" dist="38100" dir="5400000" algn="t" rotWithShape="0">
                    <a:schemeClr val="bg1">
                      <a:lumMod val="50000"/>
                      <a:alpha val="34000"/>
                    </a:schemeClr>
                  </a:outerShdw>
                </a:effectLst>
                <a:tableStyleId>{5A111915-BE36-4E01-A7E5-04B1672EAD32}</a:tableStyleId>
              </a:tblPr>
              <a:tblGrid>
                <a:gridCol w="5112710">
                  <a:extLst>
                    <a:ext uri="{9D8B030D-6E8A-4147-A177-3AD203B41FA5}">
                      <a16:colId xmlns:a16="http://schemas.microsoft.com/office/drawing/2014/main" val="1146144213"/>
                    </a:ext>
                  </a:extLst>
                </a:gridCol>
                <a:gridCol w="4320600">
                  <a:extLst>
                    <a:ext uri="{9D8B030D-6E8A-4147-A177-3AD203B41FA5}">
                      <a16:colId xmlns:a16="http://schemas.microsoft.com/office/drawing/2014/main" val="3483716482"/>
                    </a:ext>
                  </a:extLst>
                </a:gridCol>
                <a:gridCol w="5040700">
                  <a:extLst>
                    <a:ext uri="{9D8B030D-6E8A-4147-A177-3AD203B41FA5}">
                      <a16:colId xmlns:a16="http://schemas.microsoft.com/office/drawing/2014/main" val="1230721362"/>
                    </a:ext>
                  </a:extLst>
                </a:gridCol>
              </a:tblGrid>
              <a:tr h="116696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Задача</a:t>
                      </a:r>
                    </a:p>
                  </a:txBody>
                  <a:tcPr marL="123680" marR="123680" marT="61840" marB="6184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Количество обучаемых</a:t>
                      </a:r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Затраченное время на формирование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909214"/>
                  </a:ext>
                </a:extLst>
              </a:tr>
              <a:tr h="1972096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Формирование</a:t>
                      </a:r>
                      <a:r>
                        <a:rPr lang="ru-RU" sz="2400" baseline="0" dirty="0"/>
                        <a:t> и печать протоколов (плановой/внеплановой) проверки знаний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aseline="0" dirty="0"/>
                        <a:t> </a:t>
                      </a:r>
                      <a:r>
                        <a:rPr lang="ru-RU" sz="2400" i="1" u="sng" baseline="0" dirty="0"/>
                        <a:t>без использования конвертора</a:t>
                      </a:r>
                      <a:endParaRPr lang="ru-RU" sz="2400" i="1" u="sng" dirty="0"/>
                    </a:p>
                  </a:txBody>
                  <a:tcPr marL="123680" marR="123680" marT="61840" marB="6184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Численность работников</a:t>
                      </a:r>
                      <a:r>
                        <a:rPr lang="ru-RU" sz="2400" baseline="0" dirty="0"/>
                        <a:t> в подразделениях варьируется от 350 до 2500</a:t>
                      </a:r>
                      <a:endParaRPr lang="ru-RU" sz="2400" dirty="0"/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40" marR="7840" marT="7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 протокол от 5-15 минут</a:t>
                      </a:r>
                    </a:p>
                    <a:p>
                      <a:pPr algn="ctr"/>
                      <a:r>
                        <a:rPr lang="ru-RU" sz="2400" dirty="0"/>
                        <a:t>1000 =</a:t>
                      </a:r>
                      <a:r>
                        <a:rPr lang="ru-RU" sz="2400" baseline="0" dirty="0"/>
                        <a:t> 10 рабочих дней </a:t>
                      </a:r>
                    </a:p>
                    <a:p>
                      <a:pPr algn="ctr"/>
                      <a:endParaRPr lang="ru-RU" sz="2400" baseline="0" dirty="0"/>
                    </a:p>
                    <a:p>
                      <a:pPr algn="ctr"/>
                      <a:r>
                        <a:rPr lang="ru-RU" sz="2000" i="1" baseline="0" dirty="0"/>
                        <a:t>*в зависимости от наличия и компетенции СОТ</a:t>
                      </a:r>
                      <a:endParaRPr lang="ru-RU" sz="2000" i="1" dirty="0"/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377700"/>
                  </a:ext>
                </a:extLst>
              </a:tr>
              <a:tr h="1972096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Формирование и печать</a:t>
                      </a:r>
                      <a:r>
                        <a:rPr lang="ru-RU" sz="2400" baseline="0" dirty="0"/>
                        <a:t> </a:t>
                      </a:r>
                      <a:r>
                        <a:rPr lang="ru-RU" sz="2400" dirty="0"/>
                        <a:t>протоколов </a:t>
                      </a:r>
                      <a:r>
                        <a:rPr lang="ru-RU" sz="2400" baseline="0" dirty="0"/>
                        <a:t>(плановой/внеплановой)</a:t>
                      </a:r>
                      <a:r>
                        <a:rPr lang="ru-RU" sz="2400" dirty="0"/>
                        <a:t> проверки знаний 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i="1" u="sng" dirty="0"/>
                        <a:t>с использованием конвертора</a:t>
                      </a:r>
                    </a:p>
                  </a:txBody>
                  <a:tcPr marL="123680" marR="123680" marT="61840" marB="6184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1000 протоколов = 5 минут</a:t>
                      </a:r>
                      <a:endParaRPr lang="ru-RU" sz="2400" i="1" baseline="0" dirty="0"/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i="1" baseline="0" dirty="0"/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i="1" baseline="0" dirty="0"/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022886"/>
                  </a:ext>
                </a:extLst>
              </a:tr>
            </a:tbl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468177131"/>
              </p:ext>
            </p:extLst>
          </p:nvPr>
        </p:nvGraphicFramePr>
        <p:xfrm>
          <a:off x="4091666" y="3187776"/>
          <a:ext cx="9445093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768DA53-EEBC-9046-9B3E-AB988521E154}"/>
              </a:ext>
            </a:extLst>
          </p:cNvPr>
          <p:cNvSpPr txBox="1">
            <a:spLocks/>
          </p:cNvSpPr>
          <p:nvPr/>
        </p:nvSpPr>
        <p:spPr>
          <a:xfrm>
            <a:off x="389356" y="95946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91" dirty="0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0</a:t>
            </a:r>
            <a:fld id="{98AE5FFF-AF52-1148-B24E-A69367BDEBE3}" type="slidenum">
              <a:rPr lang="ru-RU" sz="1491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10</a:t>
            </a:fld>
            <a:endParaRPr lang="ru-RU" sz="1491" dirty="0"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79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D87E32AD-BCAE-DC44-B0E8-06F5C16EF591}"/>
              </a:ext>
            </a:extLst>
          </p:cNvPr>
          <p:cNvSpPr txBox="1">
            <a:spLocks/>
          </p:cNvSpPr>
          <p:nvPr/>
        </p:nvSpPr>
        <p:spPr>
          <a:xfrm>
            <a:off x="236956" y="94422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fld id="{98AE5FFF-AF52-1148-B24E-A69367BDEBE3}" type="slidenum">
              <a:rPr lang="ru-RU" sz="1491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11</a:t>
            </a:fld>
            <a:endParaRPr lang="ru-RU" sz="1491" dirty="0">
              <a:solidFill>
                <a:schemeClr val="bg1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8F4BA1-7422-6D49-8CF0-07FBC018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3820" y="386300"/>
            <a:ext cx="1476957" cy="189391"/>
          </a:xfrm>
          <a:prstGeom prst="rect">
            <a:avLst/>
          </a:prstGeom>
        </p:spPr>
      </p:pic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EE607DDD-F3A3-3240-9A4C-10EF9A49755C}"/>
              </a:ext>
            </a:extLst>
          </p:cNvPr>
          <p:cNvGraphicFramePr/>
          <p:nvPr/>
        </p:nvGraphicFramePr>
        <p:xfrm>
          <a:off x="11094034" y="3769974"/>
          <a:ext cx="8382393" cy="558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2765" y="215864"/>
            <a:ext cx="171980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Автоматизация работы по охране труда: </a:t>
            </a:r>
          </a:p>
          <a:p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конвертор формирования протоколов проверки знаний требований охраны труда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49" y="2140626"/>
            <a:ext cx="14314704" cy="75322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768DA53-EEBC-9046-9B3E-AB988521E154}"/>
              </a:ext>
            </a:extLst>
          </p:cNvPr>
          <p:cNvSpPr txBox="1">
            <a:spLocks/>
          </p:cNvSpPr>
          <p:nvPr/>
        </p:nvSpPr>
        <p:spPr>
          <a:xfrm>
            <a:off x="389356" y="95946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91" dirty="0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0</a:t>
            </a:r>
            <a:fld id="{98AE5FFF-AF52-1148-B24E-A69367BDEBE3}" type="slidenum">
              <a:rPr lang="ru-RU" sz="1491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11</a:t>
            </a:fld>
            <a:endParaRPr lang="ru-RU" sz="1491" dirty="0"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85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D87E32AD-BCAE-DC44-B0E8-06F5C16EF591}"/>
              </a:ext>
            </a:extLst>
          </p:cNvPr>
          <p:cNvSpPr txBox="1">
            <a:spLocks/>
          </p:cNvSpPr>
          <p:nvPr/>
        </p:nvSpPr>
        <p:spPr>
          <a:xfrm>
            <a:off x="236956" y="94422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fld id="{98AE5FFF-AF52-1148-B24E-A69367BDEBE3}" type="slidenum">
              <a:rPr lang="ru-RU" sz="1491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12</a:t>
            </a:fld>
            <a:endParaRPr lang="ru-RU" sz="1491" dirty="0">
              <a:solidFill>
                <a:schemeClr val="bg1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8F4BA1-7422-6D49-8CF0-07FBC018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3820" y="386300"/>
            <a:ext cx="1476957" cy="189391"/>
          </a:xfrm>
          <a:prstGeom prst="rect">
            <a:avLst/>
          </a:prstGeom>
        </p:spPr>
      </p:pic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EE607DDD-F3A3-3240-9A4C-10EF9A49755C}"/>
              </a:ext>
            </a:extLst>
          </p:cNvPr>
          <p:cNvGraphicFramePr/>
          <p:nvPr/>
        </p:nvGraphicFramePr>
        <p:xfrm>
          <a:off x="11094034" y="3769974"/>
          <a:ext cx="8382393" cy="558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2766" y="138724"/>
            <a:ext cx="15721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Формирование базы данных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768DA53-EEBC-9046-9B3E-AB988521E154}"/>
              </a:ext>
            </a:extLst>
          </p:cNvPr>
          <p:cNvSpPr txBox="1">
            <a:spLocks/>
          </p:cNvSpPr>
          <p:nvPr/>
        </p:nvSpPr>
        <p:spPr>
          <a:xfrm>
            <a:off x="389356" y="95946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91" dirty="0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0</a:t>
            </a:r>
            <a:fld id="{98AE5FFF-AF52-1148-B24E-A69367BDEBE3}" type="slidenum">
              <a:rPr lang="ru-RU" sz="1491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12</a:t>
            </a:fld>
            <a:endParaRPr lang="ru-RU" sz="1491" dirty="0"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2894" y="1296014"/>
            <a:ext cx="15737281" cy="432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13944" b="7270"/>
          <a:stretch/>
        </p:blipFill>
        <p:spPr>
          <a:xfrm>
            <a:off x="4056698" y="1027368"/>
            <a:ext cx="13517688" cy="60261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t="13599" b="5199"/>
          <a:stretch/>
        </p:blipFill>
        <p:spPr>
          <a:xfrm>
            <a:off x="708319" y="4765681"/>
            <a:ext cx="11215415" cy="512271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694C77-B38B-3A42-93AA-3EF07D0845BF}"/>
              </a:ext>
            </a:extLst>
          </p:cNvPr>
          <p:cNvSpPr/>
          <p:nvPr/>
        </p:nvSpPr>
        <p:spPr>
          <a:xfrm>
            <a:off x="612526" y="1323499"/>
            <a:ext cx="2899962" cy="1569660"/>
          </a:xfrm>
          <a:prstGeom prst="rect">
            <a:avLst/>
          </a:prstGeom>
          <a:solidFill>
            <a:srgbClr val="EBF2F8"/>
          </a:solidFill>
        </p:spPr>
        <p:txBody>
          <a:bodyPr wrap="square">
            <a:spAutoFit/>
          </a:bodyPr>
          <a:lstStyle/>
          <a:p>
            <a:pPr lvl="0" algn="ctr" defTabSz="1007943">
              <a:defRPr/>
            </a:pPr>
            <a:r>
              <a:rPr lang="ru-RU" sz="3200" b="1" dirty="0"/>
              <a:t>Работа выполнена силами СОТ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531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7C0280-CE9F-454F-9197-0F2111AA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05" y="0"/>
            <a:ext cx="17269037" cy="10225088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768DA53-EEBC-9046-9B3E-AB988521E154}"/>
              </a:ext>
            </a:extLst>
          </p:cNvPr>
          <p:cNvSpPr txBox="1">
            <a:spLocks/>
          </p:cNvSpPr>
          <p:nvPr/>
        </p:nvSpPr>
        <p:spPr>
          <a:xfrm>
            <a:off x="236956" y="94422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91" dirty="0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0</a:t>
            </a:r>
            <a:fld id="{98AE5FFF-AF52-1148-B24E-A69367BDEBE3}" type="slidenum">
              <a:rPr lang="ru-RU" sz="1491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13</a:t>
            </a:fld>
            <a:endParaRPr lang="ru-RU" sz="1491" dirty="0"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B8FF41-A4BE-FE44-9528-1D25071C9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095" y="412596"/>
            <a:ext cx="1473365" cy="188930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A733BC46-A684-F543-B70D-BA474247CCDF}"/>
              </a:ext>
            </a:extLst>
          </p:cNvPr>
          <p:cNvSpPr txBox="1">
            <a:spLocks/>
          </p:cNvSpPr>
          <p:nvPr/>
        </p:nvSpPr>
        <p:spPr>
          <a:xfrm>
            <a:off x="1402716" y="9442229"/>
            <a:ext cx="6799825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91" dirty="0">
                <a:solidFill>
                  <a:schemeClr val="bg1"/>
                </a:solidFill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Почта России, 2023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63207" y="4375546"/>
            <a:ext cx="6622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Благодарю за внимание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07676" y="6456528"/>
            <a:ext cx="10296653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900" b="1" dirty="0">
                <a:solidFill>
                  <a:schemeClr val="bg1"/>
                </a:solidFill>
                <a:latin typeface="Arial Black" panose="020B0A04020102020204" pitchFamily="34" charset="0"/>
              </a:rPr>
              <a:t>Марина Дорогань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07676" y="7141464"/>
            <a:ext cx="657785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defRPr sz="216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rgbClr val="000000"/>
                </a:solidFill>
                <a:latin typeface="Arial Black" panose="020B0A04020102020204" pitchFamily="34" charset="0"/>
              </a:rPr>
              <a:t>Руководитель отдела охраны труда и экологии Макрорегион Москва</a:t>
            </a:r>
          </a:p>
        </p:txBody>
      </p:sp>
    </p:spTree>
    <p:extLst>
      <p:ext uri="{BB962C8B-B14F-4D97-AF65-F5344CB8AC3E}">
        <p14:creationId xmlns:p14="http://schemas.microsoft.com/office/powerpoint/2010/main" val="1255498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B8FF41-A4BE-FE44-9528-1D25071C9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095" y="412596"/>
            <a:ext cx="1473365" cy="188930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A733BC46-A684-F543-B70D-BA474247CCDF}"/>
              </a:ext>
            </a:extLst>
          </p:cNvPr>
          <p:cNvSpPr txBox="1">
            <a:spLocks/>
          </p:cNvSpPr>
          <p:nvPr/>
        </p:nvSpPr>
        <p:spPr>
          <a:xfrm>
            <a:off x="1402716" y="9442229"/>
            <a:ext cx="6799825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91" dirty="0">
                <a:solidFill>
                  <a:schemeClr val="bg1"/>
                </a:solidFill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Почта России, 2023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07676" y="6456528"/>
            <a:ext cx="10296653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900" b="1" dirty="0">
                <a:solidFill>
                  <a:schemeClr val="bg1"/>
                </a:solidFill>
                <a:latin typeface="Arial Black" panose="020B0A04020102020204" pitchFamily="34" charset="0"/>
              </a:rPr>
              <a:t>Марина Дорогань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A64E5C-8880-3D45-A0C7-DC86B26E0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475" y="3744354"/>
            <a:ext cx="4056284" cy="367251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3CFE18-87E6-3A4A-9B9D-898B54A73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05" y="0"/>
            <a:ext cx="17269037" cy="102250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657EB5-744A-6B4B-9558-A1DFB2594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18" y="4498992"/>
            <a:ext cx="4056284" cy="367251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88BE24-BD36-3D45-A5E8-28511764ED20}"/>
              </a:ext>
            </a:extLst>
          </p:cNvPr>
          <p:cNvSpPr txBox="1"/>
          <p:nvPr/>
        </p:nvSpPr>
        <p:spPr>
          <a:xfrm>
            <a:off x="2307676" y="2489600"/>
            <a:ext cx="657785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ct val="20000"/>
              </a:spcBef>
              <a:defRPr sz="216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rgbClr val="000000"/>
                </a:solidFill>
                <a:latin typeface="Arial Black" panose="020B0A04020102020204" pitchFamily="34" charset="0"/>
              </a:rPr>
              <a:t>Если у вас остались вопросы, то вы можете задать их здесь</a:t>
            </a:r>
          </a:p>
        </p:txBody>
      </p:sp>
    </p:spTree>
    <p:extLst>
      <p:ext uri="{BB962C8B-B14F-4D97-AF65-F5344CB8AC3E}">
        <p14:creationId xmlns:p14="http://schemas.microsoft.com/office/powerpoint/2010/main" val="3935684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D87E32AD-BCAE-DC44-B0E8-06F5C16EF591}"/>
              </a:ext>
            </a:extLst>
          </p:cNvPr>
          <p:cNvSpPr txBox="1">
            <a:spLocks/>
          </p:cNvSpPr>
          <p:nvPr/>
        </p:nvSpPr>
        <p:spPr>
          <a:xfrm>
            <a:off x="236956" y="94422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fld id="{98AE5FFF-AF52-1148-B24E-A69367BDEBE3}" type="slidenum">
              <a:rPr lang="ru-RU" sz="1491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</a:t>
            </a:fld>
            <a:endParaRPr lang="ru-RU" sz="1491" dirty="0">
              <a:solidFill>
                <a:schemeClr val="bg1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8F4BA1-7422-6D49-8CF0-07FBC018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3820" y="386300"/>
            <a:ext cx="1476957" cy="189391"/>
          </a:xfrm>
          <a:prstGeom prst="rect">
            <a:avLst/>
          </a:prstGeom>
        </p:spPr>
      </p:pic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EE607DDD-F3A3-3240-9A4C-10EF9A49755C}"/>
              </a:ext>
            </a:extLst>
          </p:cNvPr>
          <p:cNvGraphicFramePr/>
          <p:nvPr/>
        </p:nvGraphicFramePr>
        <p:xfrm>
          <a:off x="11094034" y="3769974"/>
          <a:ext cx="8382393" cy="558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2766" y="215864"/>
            <a:ext cx="13624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Разработка программ обучения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24355" y="1701329"/>
            <a:ext cx="9449667" cy="1384995"/>
          </a:xfrm>
          <a:prstGeom prst="rect">
            <a:avLst/>
          </a:prstGeom>
          <a:solidFill>
            <a:srgbClr val="EBF2F8"/>
          </a:solidFill>
        </p:spPr>
        <p:txBody>
          <a:bodyPr wrap="square">
            <a:spAutoFit/>
          </a:bodyPr>
          <a:lstStyle/>
          <a:p>
            <a:pPr algn="just" defTabSz="1007943">
              <a:defRPr/>
            </a:pPr>
            <a:r>
              <a:rPr lang="ru-RU" sz="2800" b="1" dirty="0"/>
              <a:t>Цель</a:t>
            </a:r>
            <a:r>
              <a:rPr lang="ru-RU" sz="2800" dirty="0"/>
              <a:t>: выстроить оптимальный процесс обучения, доступный и реализуемый в рамках реалий/условий конкретного предприятия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1EF1E96D-BF0A-EE40-94CA-A50DDF7EADA7}"/>
              </a:ext>
            </a:extLst>
          </p:cNvPr>
          <p:cNvSpPr/>
          <p:nvPr/>
        </p:nvSpPr>
        <p:spPr>
          <a:xfrm>
            <a:off x="3796692" y="1515156"/>
            <a:ext cx="255327" cy="270058"/>
          </a:xfrm>
          <a:prstGeom prst="ellipse">
            <a:avLst/>
          </a:prstGeom>
          <a:solidFill>
            <a:srgbClr val="DFEBF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924355" y="1785214"/>
            <a:ext cx="0" cy="6855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052019" y="1660228"/>
            <a:ext cx="36332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1041490E-D6C8-EC43-8345-D263918BE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645952"/>
              </p:ext>
            </p:extLst>
          </p:nvPr>
        </p:nvGraphicFramePr>
        <p:xfrm>
          <a:off x="781283" y="3410661"/>
          <a:ext cx="16850341" cy="5766970"/>
        </p:xfrm>
        <a:graphic>
          <a:graphicData uri="http://schemas.openxmlformats.org/drawingml/2006/table">
            <a:tbl>
              <a:tblPr firstRow="1" bandRow="1">
                <a:effectLst>
                  <a:outerShdw blurRad="266700" dist="38100" dir="5400000" algn="t" rotWithShape="0">
                    <a:schemeClr val="bg1">
                      <a:lumMod val="50000"/>
                      <a:alpha val="34000"/>
                    </a:schemeClr>
                  </a:outerShdw>
                </a:effectLst>
                <a:tableStyleId>{5A111915-BE36-4E01-A7E5-04B1672EAD32}</a:tableStyleId>
              </a:tblPr>
              <a:tblGrid>
                <a:gridCol w="10982063">
                  <a:extLst>
                    <a:ext uri="{9D8B030D-6E8A-4147-A177-3AD203B41FA5}">
                      <a16:colId xmlns:a16="http://schemas.microsoft.com/office/drawing/2014/main" val="1146144213"/>
                    </a:ext>
                  </a:extLst>
                </a:gridCol>
                <a:gridCol w="5868278">
                  <a:extLst>
                    <a:ext uri="{9D8B030D-6E8A-4147-A177-3AD203B41FA5}">
                      <a16:colId xmlns:a16="http://schemas.microsoft.com/office/drawing/2014/main" val="1230721362"/>
                    </a:ext>
                  </a:extLst>
                </a:gridCol>
              </a:tblGrid>
              <a:tr h="76649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Задача</a:t>
                      </a:r>
                    </a:p>
                  </a:txBody>
                  <a:tcPr marL="123680" marR="123680" marT="61840" marB="6184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Результат</a:t>
                      </a:r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909214"/>
                  </a:ext>
                </a:extLst>
              </a:tr>
              <a:tr h="4331424">
                <a:tc>
                  <a:txBody>
                    <a:bodyPr/>
                    <a:lstStyle/>
                    <a:p>
                      <a:pPr marL="342900" marR="0" lvl="0" indent="-342900" algn="just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3200" u="none" baseline="0" dirty="0"/>
                        <a:t>определить потребность (какие обучения требуются, какие профессии подлежат обучению – матрица обучения)</a:t>
                      </a:r>
                      <a:endParaRPr lang="ru-RU" sz="3200" u="none" dirty="0"/>
                    </a:p>
                    <a:p>
                      <a:pPr marL="342900" lvl="0" indent="-342900" algn="just" defTabSz="1007943">
                        <a:buFontTx/>
                        <a:buChar char="-"/>
                        <a:defRPr/>
                      </a:pPr>
                      <a:r>
                        <a:rPr lang="ru-RU" sz="3200" baseline="0" dirty="0"/>
                        <a:t>оценить ресурсы (трудовые (СОТ, члены комиссии, лиц, привлекаемых к проведению обучения), временные, финансовые, технические и </a:t>
                      </a:r>
                      <a:r>
                        <a:rPr lang="ru-RU" sz="3200" baseline="0" dirty="0" err="1"/>
                        <a:t>пр</a:t>
                      </a:r>
                      <a:r>
                        <a:rPr lang="ru-RU" sz="3200" baseline="0" dirty="0"/>
                        <a:t>);</a:t>
                      </a:r>
                    </a:p>
                    <a:p>
                      <a:pPr marL="342900" lvl="0" indent="-342900" algn="just" defTabSz="1007943">
                        <a:buFontTx/>
                        <a:buChar char="-"/>
                        <a:defRPr/>
                      </a:pPr>
                      <a:r>
                        <a:rPr lang="ru-RU" sz="3200" baseline="0" dirty="0"/>
                        <a:t>регламентировать решение;</a:t>
                      </a:r>
                    </a:p>
                    <a:p>
                      <a:pPr marL="342900" lvl="0" indent="-342900" algn="just" defTabSz="1007943">
                        <a:buFontTx/>
                        <a:buChar char="-"/>
                        <a:defRPr/>
                      </a:pPr>
                      <a:r>
                        <a:rPr lang="ru-RU" sz="3200" baseline="0" dirty="0"/>
                        <a:t>усовершенствовать в ходе реализации (при необходимости, оценив применимость, практичность и качество усвоения обучения)</a:t>
                      </a:r>
                    </a:p>
                  </a:txBody>
                  <a:tcPr marL="123680" marR="123680" marT="61840" marB="6184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/>
                    </a:p>
                    <a:p>
                      <a:pPr algn="ctr"/>
                      <a:endParaRPr lang="ru-RU" sz="3200" dirty="0"/>
                    </a:p>
                    <a:p>
                      <a:pPr algn="ctr"/>
                      <a:r>
                        <a:rPr lang="ru-RU" sz="3200" dirty="0"/>
                        <a:t>Программы обучения понятны</a:t>
                      </a:r>
                      <a:r>
                        <a:rPr lang="ru-RU" sz="3200" baseline="0" dirty="0"/>
                        <a:t> и просты (всем участникам процесса), соответствует НПА РФ, ЛНА предприятия</a:t>
                      </a:r>
                      <a:endParaRPr lang="ru-RU" sz="3200" b="1" baseline="0" dirty="0"/>
                    </a:p>
                    <a:p>
                      <a:pPr algn="ctr"/>
                      <a:endParaRPr lang="ru-RU" sz="3200" baseline="0" dirty="0"/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377700"/>
                  </a:ext>
                </a:extLst>
              </a:tr>
            </a:tbl>
          </a:graphicData>
        </a:graphic>
      </p:graphicFrame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9768DA53-EEBC-9046-9B3E-AB988521E154}"/>
              </a:ext>
            </a:extLst>
          </p:cNvPr>
          <p:cNvSpPr txBox="1">
            <a:spLocks/>
          </p:cNvSpPr>
          <p:nvPr/>
        </p:nvSpPr>
        <p:spPr>
          <a:xfrm>
            <a:off x="389356" y="95946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91" dirty="0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0</a:t>
            </a:r>
            <a:fld id="{98AE5FFF-AF52-1148-B24E-A69367BDEBE3}" type="slidenum">
              <a:rPr lang="ru-RU" sz="1491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2</a:t>
            </a:fld>
            <a:endParaRPr lang="ru-RU" sz="1491" dirty="0"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322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D87E32AD-BCAE-DC44-B0E8-06F5C16EF591}"/>
              </a:ext>
            </a:extLst>
          </p:cNvPr>
          <p:cNvSpPr txBox="1">
            <a:spLocks/>
          </p:cNvSpPr>
          <p:nvPr/>
        </p:nvSpPr>
        <p:spPr>
          <a:xfrm>
            <a:off x="236956" y="94422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fld id="{98AE5FFF-AF52-1148-B24E-A69367BDEBE3}" type="slidenum">
              <a:rPr lang="ru-RU" sz="1491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</a:t>
            </a:fld>
            <a:endParaRPr lang="ru-RU" sz="1491" dirty="0">
              <a:solidFill>
                <a:schemeClr val="bg1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8F4BA1-7422-6D49-8CF0-07FBC018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3820" y="386300"/>
            <a:ext cx="1476957" cy="189391"/>
          </a:xfrm>
          <a:prstGeom prst="rect">
            <a:avLst/>
          </a:prstGeom>
        </p:spPr>
      </p:pic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EE607DDD-F3A3-3240-9A4C-10EF9A49755C}"/>
              </a:ext>
            </a:extLst>
          </p:cNvPr>
          <p:cNvGraphicFramePr/>
          <p:nvPr/>
        </p:nvGraphicFramePr>
        <p:xfrm>
          <a:off x="11094034" y="3769974"/>
          <a:ext cx="8382393" cy="558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2766" y="215864"/>
            <a:ext cx="13624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Разработка программ обучения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32908" y="1806454"/>
            <a:ext cx="5040700" cy="584775"/>
          </a:xfrm>
          <a:prstGeom prst="rect">
            <a:avLst/>
          </a:prstGeom>
          <a:solidFill>
            <a:srgbClr val="EBF2F8"/>
          </a:solidFill>
        </p:spPr>
        <p:txBody>
          <a:bodyPr wrap="square">
            <a:spAutoFit/>
          </a:bodyPr>
          <a:lstStyle/>
          <a:p>
            <a:pPr algn="ctr" defTabSz="1007943">
              <a:defRPr/>
            </a:pPr>
            <a:r>
              <a:rPr lang="ru-RU" sz="3200" b="1" dirty="0"/>
              <a:t>Кто разрабатывает</a:t>
            </a:r>
            <a:endParaRPr lang="ru-RU" sz="3200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1EF1E96D-BF0A-EE40-94CA-A50DDF7EADA7}"/>
              </a:ext>
            </a:extLst>
          </p:cNvPr>
          <p:cNvSpPr/>
          <p:nvPr/>
        </p:nvSpPr>
        <p:spPr>
          <a:xfrm>
            <a:off x="8897931" y="2916324"/>
            <a:ext cx="255327" cy="270058"/>
          </a:xfrm>
          <a:prstGeom prst="ellipse">
            <a:avLst/>
          </a:prstGeom>
          <a:solidFill>
            <a:srgbClr val="DFEBF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4716465" y="3041646"/>
            <a:ext cx="3744520" cy="97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9608358" y="3051353"/>
            <a:ext cx="36332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9768DA53-EEBC-9046-9B3E-AB988521E154}"/>
              </a:ext>
            </a:extLst>
          </p:cNvPr>
          <p:cNvSpPr txBox="1">
            <a:spLocks/>
          </p:cNvSpPr>
          <p:nvPr/>
        </p:nvSpPr>
        <p:spPr>
          <a:xfrm>
            <a:off x="389356" y="95946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91" dirty="0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0</a:t>
            </a:r>
            <a:fld id="{98AE5FFF-AF52-1148-B24E-A69367BDEBE3}" type="slidenum">
              <a:rPr lang="ru-RU" sz="1491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3</a:t>
            </a:fld>
            <a:endParaRPr lang="ru-RU" sz="1491" dirty="0"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75473" y="3598025"/>
            <a:ext cx="5229282" cy="1569660"/>
          </a:xfrm>
          <a:prstGeom prst="rect">
            <a:avLst/>
          </a:prstGeom>
          <a:solidFill>
            <a:srgbClr val="EBF2F8"/>
          </a:solidFill>
        </p:spPr>
        <p:txBody>
          <a:bodyPr wrap="square">
            <a:spAutoFit/>
          </a:bodyPr>
          <a:lstStyle/>
          <a:p>
            <a:pPr algn="ctr" defTabSz="1007943">
              <a:defRPr/>
            </a:pPr>
            <a:r>
              <a:rPr lang="ru-RU" sz="3200" dirty="0"/>
              <a:t>Силами предприятия </a:t>
            </a:r>
          </a:p>
          <a:p>
            <a:pPr algn="ctr" defTabSz="1007943">
              <a:defRPr/>
            </a:pPr>
            <a:r>
              <a:rPr lang="ru-RU" sz="3200" dirty="0"/>
              <a:t>(СОТ, рабочая группа,</a:t>
            </a:r>
            <a:r>
              <a:rPr lang="en-US" sz="3200" dirty="0"/>
              <a:t> </a:t>
            </a:r>
            <a:r>
              <a:rPr lang="ru-RU" sz="3200" dirty="0"/>
              <a:t>спецподразделение и т.п.)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424964" y="3598025"/>
            <a:ext cx="5240624" cy="1569660"/>
          </a:xfrm>
          <a:prstGeom prst="rect">
            <a:avLst/>
          </a:prstGeom>
          <a:solidFill>
            <a:srgbClr val="EBF2F8"/>
          </a:solidFill>
        </p:spPr>
        <p:txBody>
          <a:bodyPr wrap="square">
            <a:spAutoFit/>
          </a:bodyPr>
          <a:lstStyle/>
          <a:p>
            <a:pPr algn="ctr" defTabSz="1007943">
              <a:defRPr/>
            </a:pPr>
            <a:r>
              <a:rPr lang="ru-RU" sz="3200" dirty="0"/>
              <a:t>Специализированная организация (договор, включая  ответственность)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56665" y="6266029"/>
            <a:ext cx="6192860" cy="2554545"/>
          </a:xfrm>
          <a:prstGeom prst="rect">
            <a:avLst/>
          </a:prstGeom>
          <a:solidFill>
            <a:srgbClr val="EBF2F8"/>
          </a:solidFill>
        </p:spPr>
        <p:txBody>
          <a:bodyPr wrap="square">
            <a:spAutoFit/>
          </a:bodyPr>
          <a:lstStyle/>
          <a:p>
            <a:pPr algn="ctr" defTabSz="1007943">
              <a:defRPr/>
            </a:pPr>
            <a:r>
              <a:rPr lang="ru-RU" sz="3200" dirty="0"/>
              <a:t>Комплексное решение</a:t>
            </a:r>
          </a:p>
          <a:p>
            <a:pPr algn="ctr" defTabSz="1007943">
              <a:defRPr/>
            </a:pPr>
            <a:r>
              <a:rPr lang="ru-RU" sz="3200" dirty="0"/>
              <a:t>(работники предприятия разрабатывают совместно с представителями сторонней организации)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9022001" y="3441967"/>
            <a:ext cx="3593" cy="25854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107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D87E32AD-BCAE-DC44-B0E8-06F5C16EF591}"/>
              </a:ext>
            </a:extLst>
          </p:cNvPr>
          <p:cNvSpPr txBox="1">
            <a:spLocks/>
          </p:cNvSpPr>
          <p:nvPr/>
        </p:nvSpPr>
        <p:spPr>
          <a:xfrm>
            <a:off x="236956" y="94422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fld id="{98AE5FFF-AF52-1148-B24E-A69367BDEBE3}" type="slidenum">
              <a:rPr lang="ru-RU" sz="1491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4</a:t>
            </a:fld>
            <a:endParaRPr lang="ru-RU" sz="1491" dirty="0">
              <a:solidFill>
                <a:schemeClr val="bg1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8F4BA1-7422-6D49-8CF0-07FBC018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3820" y="386300"/>
            <a:ext cx="1476957" cy="1893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766" y="215864"/>
            <a:ext cx="13624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Автоматизация работы по охране труда: Оформление документации при приеме на работу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00404" y="1846858"/>
            <a:ext cx="11181431" cy="1569660"/>
          </a:xfrm>
          <a:prstGeom prst="rect">
            <a:avLst/>
          </a:prstGeom>
          <a:solidFill>
            <a:srgbClr val="EBF2F8"/>
          </a:solidFill>
        </p:spPr>
        <p:txBody>
          <a:bodyPr wrap="square">
            <a:spAutoFit/>
          </a:bodyPr>
          <a:lstStyle/>
          <a:p>
            <a:pPr lvl="0" algn="just" defTabSz="1007943">
              <a:defRPr/>
            </a:pPr>
            <a:r>
              <a:rPr lang="ru-RU" sz="3200" b="1" dirty="0"/>
              <a:t>Цель</a:t>
            </a:r>
            <a:r>
              <a:rPr lang="ru-RU" sz="3200" dirty="0"/>
              <a:t>: разработка программ обучения оптимальных для предприятия и соответствующих требованиям Постановления 2464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1EF1E96D-BF0A-EE40-94CA-A50DDF7EADA7}"/>
              </a:ext>
            </a:extLst>
          </p:cNvPr>
          <p:cNvSpPr/>
          <p:nvPr/>
        </p:nvSpPr>
        <p:spPr>
          <a:xfrm>
            <a:off x="3164958" y="1638578"/>
            <a:ext cx="255327" cy="270058"/>
          </a:xfrm>
          <a:prstGeom prst="ellipse">
            <a:avLst/>
          </a:prstGeom>
          <a:solidFill>
            <a:srgbClr val="DFEBF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292621" y="1908636"/>
            <a:ext cx="0" cy="11521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420285" y="1783650"/>
            <a:ext cx="36332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1041490E-D6C8-EC43-8345-D263918BE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234496"/>
              </p:ext>
            </p:extLst>
          </p:nvPr>
        </p:nvGraphicFramePr>
        <p:xfrm>
          <a:off x="611895" y="3780088"/>
          <a:ext cx="16798882" cy="6167006"/>
        </p:xfrm>
        <a:graphic>
          <a:graphicData uri="http://schemas.openxmlformats.org/drawingml/2006/table">
            <a:tbl>
              <a:tblPr firstRow="1" bandRow="1">
                <a:effectLst>
                  <a:outerShdw blurRad="266700" dist="38100" dir="5400000" algn="t" rotWithShape="0">
                    <a:schemeClr val="bg1">
                      <a:lumMod val="50000"/>
                      <a:alpha val="34000"/>
                    </a:schemeClr>
                  </a:outerShdw>
                </a:effectLst>
                <a:tableStyleId>{5A111915-BE36-4E01-A7E5-04B1672EAD32}</a:tableStyleId>
              </a:tblPr>
              <a:tblGrid>
                <a:gridCol w="7937086">
                  <a:extLst>
                    <a:ext uri="{9D8B030D-6E8A-4147-A177-3AD203B41FA5}">
                      <a16:colId xmlns:a16="http://schemas.microsoft.com/office/drawing/2014/main" val="1146144213"/>
                    </a:ext>
                  </a:extLst>
                </a:gridCol>
                <a:gridCol w="2144314">
                  <a:extLst>
                    <a:ext uri="{9D8B030D-6E8A-4147-A177-3AD203B41FA5}">
                      <a16:colId xmlns:a16="http://schemas.microsoft.com/office/drawing/2014/main" val="3483716482"/>
                    </a:ext>
                  </a:extLst>
                </a:gridCol>
                <a:gridCol w="6717482">
                  <a:extLst>
                    <a:ext uri="{9D8B030D-6E8A-4147-A177-3AD203B41FA5}">
                      <a16:colId xmlns:a16="http://schemas.microsoft.com/office/drawing/2014/main" val="1230721362"/>
                    </a:ext>
                  </a:extLst>
                </a:gridCol>
              </a:tblGrid>
              <a:tr h="116476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Наименование программы обучения</a:t>
                      </a:r>
                    </a:p>
                  </a:txBody>
                  <a:tcPr marL="123680" marR="123680" marT="61840" marB="6184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Количество часов</a:t>
                      </a:r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Совместили</a:t>
                      </a:r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909214"/>
                  </a:ext>
                </a:extLst>
              </a:tr>
              <a:tr h="1670930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dirty="0"/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dirty="0"/>
                        <a:t>«Обучение по общим вопросам охраны труда и функционирования системы управления охраной труда»</a:t>
                      </a:r>
                      <a:endParaRPr lang="ru-RU" sz="2600" baseline="0" dirty="0"/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aseline="0" dirty="0"/>
                        <a:t> </a:t>
                      </a:r>
                    </a:p>
                  </a:txBody>
                  <a:tcPr marL="123680" marR="123680" marT="61840" marB="6184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7840" marR="7840" marT="7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Использование (применение) средств индивидуальной защиты (4 часа)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Организация оказания первой помощи (4,5 часа)</a:t>
                      </a:r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377700"/>
                  </a:ext>
                </a:extLst>
              </a:tr>
              <a:tr h="2826445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dirty="0"/>
                        <a:t>«Безопасные методы 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dirty="0"/>
                        <a:t>и приемы выполнения работ при воздействии вредных и (или) опасных производственных факторов, опасностей, идентифицированных в рамках системы управления охраной труда в организации и оценки профессиональных рисков»</a:t>
                      </a:r>
                    </a:p>
                  </a:txBody>
                  <a:tcPr marL="123680" marR="123680" marT="61840" marB="6184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7840" marR="7840" marT="7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Использование (применение) средств индивидуальной защиты (4 часа)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Организация оказания первой помощи (4 часа)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022886"/>
                  </a:ext>
                </a:extLst>
              </a:tr>
            </a:tbl>
          </a:graphicData>
        </a:graphic>
      </p:graphicFrame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9768DA53-EEBC-9046-9B3E-AB988521E154}"/>
              </a:ext>
            </a:extLst>
          </p:cNvPr>
          <p:cNvSpPr txBox="1">
            <a:spLocks/>
          </p:cNvSpPr>
          <p:nvPr/>
        </p:nvSpPr>
        <p:spPr>
          <a:xfrm>
            <a:off x="389356" y="95946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91" dirty="0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0</a:t>
            </a:r>
            <a:fld id="{98AE5FFF-AF52-1148-B24E-A69367BDEBE3}" type="slidenum">
              <a:rPr lang="ru-RU" sz="1491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4</a:t>
            </a:fld>
            <a:endParaRPr lang="ru-RU" sz="1491" dirty="0"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45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D87E32AD-BCAE-DC44-B0E8-06F5C16EF591}"/>
              </a:ext>
            </a:extLst>
          </p:cNvPr>
          <p:cNvSpPr txBox="1">
            <a:spLocks/>
          </p:cNvSpPr>
          <p:nvPr/>
        </p:nvSpPr>
        <p:spPr>
          <a:xfrm>
            <a:off x="236956" y="94422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fld id="{98AE5FFF-AF52-1148-B24E-A69367BDEBE3}" type="slidenum">
              <a:rPr lang="ru-RU" sz="1491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5</a:t>
            </a:fld>
            <a:endParaRPr lang="ru-RU" sz="1491" dirty="0">
              <a:solidFill>
                <a:schemeClr val="bg1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8F4BA1-7422-6D49-8CF0-07FBC018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3820" y="386300"/>
            <a:ext cx="1476957" cy="1893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766" y="215864"/>
            <a:ext cx="13624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Автоматизация работы по охране труда: Оформление документации при приеме на работу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00404" y="1846858"/>
            <a:ext cx="11181431" cy="1569660"/>
          </a:xfrm>
          <a:prstGeom prst="rect">
            <a:avLst/>
          </a:prstGeom>
          <a:solidFill>
            <a:srgbClr val="EBF2F8"/>
          </a:solidFill>
        </p:spPr>
        <p:txBody>
          <a:bodyPr wrap="square">
            <a:spAutoFit/>
          </a:bodyPr>
          <a:lstStyle/>
          <a:p>
            <a:pPr lvl="0" algn="just" defTabSz="1007943">
              <a:defRPr/>
            </a:pPr>
            <a:r>
              <a:rPr lang="ru-RU" sz="3200" b="1" dirty="0"/>
              <a:t>Цель</a:t>
            </a:r>
            <a:r>
              <a:rPr lang="ru-RU" sz="3200" dirty="0"/>
              <a:t>: разработка программ обучения оптимальных для предприятия и соответствующих требованиям Постановления 2464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1EF1E96D-BF0A-EE40-94CA-A50DDF7EADA7}"/>
              </a:ext>
            </a:extLst>
          </p:cNvPr>
          <p:cNvSpPr/>
          <p:nvPr/>
        </p:nvSpPr>
        <p:spPr>
          <a:xfrm>
            <a:off x="3164958" y="1638578"/>
            <a:ext cx="255327" cy="270058"/>
          </a:xfrm>
          <a:prstGeom prst="ellipse">
            <a:avLst/>
          </a:prstGeom>
          <a:solidFill>
            <a:srgbClr val="DFEBF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292621" y="1908636"/>
            <a:ext cx="0" cy="11521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420285" y="1783650"/>
            <a:ext cx="36332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1041490E-D6C8-EC43-8345-D263918BE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334708"/>
              </p:ext>
            </p:extLst>
          </p:nvPr>
        </p:nvGraphicFramePr>
        <p:xfrm>
          <a:off x="988094" y="4768219"/>
          <a:ext cx="16128067" cy="3665886"/>
        </p:xfrm>
        <a:graphic>
          <a:graphicData uri="http://schemas.openxmlformats.org/drawingml/2006/table">
            <a:tbl>
              <a:tblPr firstRow="1" bandRow="1">
                <a:effectLst>
                  <a:outerShdw blurRad="266700" dist="38100" dir="5400000" algn="t" rotWithShape="0">
                    <a:schemeClr val="bg1">
                      <a:lumMod val="50000"/>
                      <a:alpha val="34000"/>
                    </a:schemeClr>
                  </a:outerShdw>
                </a:effectLst>
                <a:tableStyleId>{5A111915-BE36-4E01-A7E5-04B1672EAD32}</a:tableStyleId>
              </a:tblPr>
              <a:tblGrid>
                <a:gridCol w="8135783">
                  <a:extLst>
                    <a:ext uri="{9D8B030D-6E8A-4147-A177-3AD203B41FA5}">
                      <a16:colId xmlns:a16="http://schemas.microsoft.com/office/drawing/2014/main" val="1146144213"/>
                    </a:ext>
                  </a:extLst>
                </a:gridCol>
                <a:gridCol w="2375544">
                  <a:extLst>
                    <a:ext uri="{9D8B030D-6E8A-4147-A177-3AD203B41FA5}">
                      <a16:colId xmlns:a16="http://schemas.microsoft.com/office/drawing/2014/main" val="3483716482"/>
                    </a:ext>
                  </a:extLst>
                </a:gridCol>
                <a:gridCol w="5616740">
                  <a:extLst>
                    <a:ext uri="{9D8B030D-6E8A-4147-A177-3AD203B41FA5}">
                      <a16:colId xmlns:a16="http://schemas.microsoft.com/office/drawing/2014/main" val="1230721362"/>
                    </a:ext>
                  </a:extLst>
                </a:gridCol>
              </a:tblGrid>
              <a:tr h="116476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Наименование программы обучения</a:t>
                      </a:r>
                    </a:p>
                  </a:txBody>
                  <a:tcPr marL="123680" marR="123680" marT="61840" marB="6184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Количество часов</a:t>
                      </a:r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Совместили</a:t>
                      </a:r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909214"/>
                  </a:ext>
                </a:extLst>
              </a:tr>
              <a:tr h="1670930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i="0" dirty="0"/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600" i="0" dirty="0"/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i="0" dirty="0"/>
                        <a:t>«Безопасные методы и приемы выполнения работ повышенной опасности»</a:t>
                      </a:r>
                      <a:r>
                        <a:rPr lang="ru-RU" sz="2600" i="0" baseline="0" dirty="0"/>
                        <a:t> </a:t>
                      </a:r>
                    </a:p>
                  </a:txBody>
                  <a:tcPr marL="123680" marR="123680" marT="61840" marB="6184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7840" marR="7840" marT="7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i="0" dirty="0"/>
                        <a:t>Использование (применение) средств индивидуальной защиты (4 часа)</a:t>
                      </a:r>
                    </a:p>
                    <a:p>
                      <a:pPr algn="ctr"/>
                      <a:endParaRPr lang="ru-RU" sz="2600" i="0" dirty="0"/>
                    </a:p>
                    <a:p>
                      <a:pPr algn="ctr"/>
                      <a:r>
                        <a:rPr lang="ru-RU" sz="2600" i="0" dirty="0"/>
                        <a:t>Организация оказания первой помощи (4 часа)</a:t>
                      </a:r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377700"/>
                  </a:ext>
                </a:extLst>
              </a:tr>
            </a:tbl>
          </a:graphicData>
        </a:graphic>
      </p:graphicFrame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9768DA53-EEBC-9046-9B3E-AB988521E154}"/>
              </a:ext>
            </a:extLst>
          </p:cNvPr>
          <p:cNvSpPr txBox="1">
            <a:spLocks/>
          </p:cNvSpPr>
          <p:nvPr/>
        </p:nvSpPr>
        <p:spPr>
          <a:xfrm>
            <a:off x="389356" y="95946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91" dirty="0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0</a:t>
            </a:r>
            <a:fld id="{98AE5FFF-AF52-1148-B24E-A69367BDEBE3}" type="slidenum">
              <a:rPr lang="ru-RU" sz="1491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5</a:t>
            </a:fld>
            <a:endParaRPr lang="ru-RU" sz="1491" dirty="0"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004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D87E32AD-BCAE-DC44-B0E8-06F5C16EF591}"/>
              </a:ext>
            </a:extLst>
          </p:cNvPr>
          <p:cNvSpPr txBox="1">
            <a:spLocks/>
          </p:cNvSpPr>
          <p:nvPr/>
        </p:nvSpPr>
        <p:spPr>
          <a:xfrm>
            <a:off x="236956" y="94422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fld id="{98AE5FFF-AF52-1148-B24E-A69367BDEBE3}" type="slidenum">
              <a:rPr lang="ru-RU" sz="1491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6</a:t>
            </a:fld>
            <a:endParaRPr lang="ru-RU" sz="1491" dirty="0">
              <a:solidFill>
                <a:schemeClr val="bg1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8F4BA1-7422-6D49-8CF0-07FBC018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3820" y="386300"/>
            <a:ext cx="1476957" cy="189391"/>
          </a:xfrm>
          <a:prstGeom prst="rect">
            <a:avLst/>
          </a:prstGeom>
        </p:spPr>
      </p:pic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EE607DDD-F3A3-3240-9A4C-10EF9A49755C}"/>
              </a:ext>
            </a:extLst>
          </p:cNvPr>
          <p:cNvGraphicFramePr/>
          <p:nvPr/>
        </p:nvGraphicFramePr>
        <p:xfrm>
          <a:off x="11094034" y="3769974"/>
          <a:ext cx="8382393" cy="558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2766" y="215864"/>
            <a:ext cx="13624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Автоматизация работы по охране труда: Оформление документации при приеме на работу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52018" y="1988156"/>
            <a:ext cx="9449667" cy="769441"/>
          </a:xfrm>
          <a:prstGeom prst="rect">
            <a:avLst/>
          </a:prstGeom>
          <a:solidFill>
            <a:srgbClr val="EBF2F8"/>
          </a:solidFill>
        </p:spPr>
        <p:txBody>
          <a:bodyPr wrap="square">
            <a:spAutoFit/>
          </a:bodyPr>
          <a:lstStyle/>
          <a:p>
            <a:pPr lvl="0" algn="just" defTabSz="1007943">
              <a:defRPr/>
            </a:pPr>
            <a:r>
              <a:rPr lang="ru-RU" sz="2200" b="1" dirty="0"/>
              <a:t>Цель</a:t>
            </a:r>
            <a:r>
              <a:rPr lang="ru-RU" sz="2200" dirty="0"/>
              <a:t>: оптимизация времени и трудовых ресурсов при</a:t>
            </a:r>
            <a:r>
              <a:rPr lang="en-US" sz="2200" dirty="0"/>
              <a:t> </a:t>
            </a:r>
            <a:r>
              <a:rPr lang="ru-RU" sz="2200" dirty="0"/>
              <a:t>формировании пакета документов обучения для трудоустраиваемых работников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1EF1E96D-BF0A-EE40-94CA-A50DDF7EADA7}"/>
              </a:ext>
            </a:extLst>
          </p:cNvPr>
          <p:cNvSpPr/>
          <p:nvPr/>
        </p:nvSpPr>
        <p:spPr>
          <a:xfrm>
            <a:off x="3924355" y="1801983"/>
            <a:ext cx="255327" cy="270058"/>
          </a:xfrm>
          <a:prstGeom prst="ellipse">
            <a:avLst/>
          </a:prstGeom>
          <a:solidFill>
            <a:srgbClr val="DFEBF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52018" y="2072041"/>
            <a:ext cx="0" cy="11521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179682" y="1947055"/>
            <a:ext cx="36332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1041490E-D6C8-EC43-8345-D263918BE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198565"/>
              </p:ext>
            </p:extLst>
          </p:nvPr>
        </p:nvGraphicFramePr>
        <p:xfrm>
          <a:off x="1908075" y="4033946"/>
          <a:ext cx="14474010" cy="5674560"/>
        </p:xfrm>
        <a:graphic>
          <a:graphicData uri="http://schemas.openxmlformats.org/drawingml/2006/table">
            <a:tbl>
              <a:tblPr firstRow="1" bandRow="1">
                <a:effectLst>
                  <a:outerShdw blurRad="266700" dist="38100" dir="5400000" algn="t" rotWithShape="0">
                    <a:schemeClr val="bg1">
                      <a:lumMod val="50000"/>
                      <a:alpha val="34000"/>
                    </a:schemeClr>
                  </a:outerShdw>
                </a:effectLst>
                <a:tableStyleId>{5A111915-BE36-4E01-A7E5-04B1672EAD32}</a:tableStyleId>
              </a:tblPr>
              <a:tblGrid>
                <a:gridCol w="4922634">
                  <a:extLst>
                    <a:ext uri="{9D8B030D-6E8A-4147-A177-3AD203B41FA5}">
                      <a16:colId xmlns:a16="http://schemas.microsoft.com/office/drawing/2014/main" val="1146144213"/>
                    </a:ext>
                  </a:extLst>
                </a:gridCol>
                <a:gridCol w="4510676">
                  <a:extLst>
                    <a:ext uri="{9D8B030D-6E8A-4147-A177-3AD203B41FA5}">
                      <a16:colId xmlns:a16="http://schemas.microsoft.com/office/drawing/2014/main" val="3483716482"/>
                    </a:ext>
                  </a:extLst>
                </a:gridCol>
                <a:gridCol w="5040700">
                  <a:extLst>
                    <a:ext uri="{9D8B030D-6E8A-4147-A177-3AD203B41FA5}">
                      <a16:colId xmlns:a16="http://schemas.microsoft.com/office/drawing/2014/main" val="1230721362"/>
                    </a:ext>
                  </a:extLst>
                </a:gridCol>
              </a:tblGrid>
              <a:tr h="110606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Задача</a:t>
                      </a:r>
                    </a:p>
                  </a:txBody>
                  <a:tcPr marL="123680" marR="123680" marT="61840" marB="6184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Количество инструктируемых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(трудоустраивающихся)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Затраченное время на формирование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документов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909214"/>
                  </a:ext>
                </a:extLst>
              </a:tr>
              <a:tr h="1786517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Формирование</a:t>
                      </a:r>
                      <a:r>
                        <a:rPr lang="ru-RU" sz="2400" baseline="0" dirty="0"/>
                        <a:t> пакета документов, необходимых для вновь принятых работников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aseline="0" dirty="0"/>
                        <a:t> 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i="1" u="sng" baseline="0" dirty="0"/>
                        <a:t>без конвертора</a:t>
                      </a:r>
                      <a:endParaRPr lang="ru-RU" sz="2400" i="1" u="sng" dirty="0"/>
                    </a:p>
                  </a:txBody>
                  <a:tcPr marL="123680" marR="123680" marT="61840" marB="6184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+mn-lt"/>
                        </a:rPr>
                        <a:t>Количество</a:t>
                      </a:r>
                      <a:r>
                        <a:rPr lang="ru-RU" sz="2400" baseline="0" dirty="0">
                          <a:latin typeface="+mn-lt"/>
                        </a:rPr>
                        <a:t> работников, устраивающихся ежедневно, варьируется от 50 до 150</a:t>
                      </a:r>
                      <a:endParaRPr lang="ru-RU" sz="2400" dirty="0">
                        <a:latin typeface="+mn-lt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40" marR="7840" marT="78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На одного работника затрачивалось от 20 минут</a:t>
                      </a:r>
                      <a:endParaRPr lang="ru-RU" sz="2400" baseline="0" dirty="0"/>
                    </a:p>
                    <a:p>
                      <a:pPr algn="ctr"/>
                      <a:endParaRPr lang="ru-RU" sz="2400" baseline="0" dirty="0"/>
                    </a:p>
                    <a:p>
                      <a:pPr algn="ctr"/>
                      <a:r>
                        <a:rPr lang="ru-RU" sz="2000" i="1" baseline="0" dirty="0"/>
                        <a:t>*в зависимости от наличия и компетенции СОТ</a:t>
                      </a:r>
                      <a:endParaRPr lang="ru-RU" sz="2000" i="1" dirty="0"/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377700"/>
                  </a:ext>
                </a:extLst>
              </a:tr>
              <a:tr h="1786517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Формирование</a:t>
                      </a:r>
                      <a:r>
                        <a:rPr lang="ru-RU" sz="2400" baseline="0" dirty="0"/>
                        <a:t> пакета документов, необходимых для вновь принятых работников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aseline="0" dirty="0"/>
                        <a:t> 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i="1" u="sng" baseline="0" dirty="0"/>
                        <a:t>с конвертором</a:t>
                      </a:r>
                      <a:endParaRPr lang="ru-RU" sz="2400" i="1" u="sng" dirty="0"/>
                    </a:p>
                  </a:txBody>
                  <a:tcPr marL="123680" marR="123680" marT="61840" marB="6184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На одного работника затрачивается 3-5 минут</a:t>
                      </a:r>
                      <a:endParaRPr lang="ru-RU" sz="2400" baseline="0" dirty="0"/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aseline="0" dirty="0"/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aseline="0" dirty="0"/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baseline="0" dirty="0"/>
                        <a:t>*включая подготовку данных для внесения в Реестр обучения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i="1" dirty="0"/>
                    </a:p>
                  </a:txBody>
                  <a:tcPr marL="123680" marR="123680" marT="61840" marB="618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022886"/>
                  </a:ext>
                </a:extLst>
              </a:tr>
            </a:tbl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445181273"/>
              </p:ext>
            </p:extLst>
          </p:nvPr>
        </p:nvGraphicFramePr>
        <p:xfrm>
          <a:off x="4056592" y="2885731"/>
          <a:ext cx="9445093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9768DA53-EEBC-9046-9B3E-AB988521E154}"/>
              </a:ext>
            </a:extLst>
          </p:cNvPr>
          <p:cNvSpPr txBox="1">
            <a:spLocks/>
          </p:cNvSpPr>
          <p:nvPr/>
        </p:nvSpPr>
        <p:spPr>
          <a:xfrm>
            <a:off x="389356" y="95946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91" dirty="0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0</a:t>
            </a:r>
            <a:fld id="{98AE5FFF-AF52-1148-B24E-A69367BDEBE3}" type="slidenum">
              <a:rPr lang="ru-RU" sz="1491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6</a:t>
            </a:fld>
            <a:endParaRPr lang="ru-RU" sz="1491" dirty="0"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17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D87E32AD-BCAE-DC44-B0E8-06F5C16EF591}"/>
              </a:ext>
            </a:extLst>
          </p:cNvPr>
          <p:cNvSpPr txBox="1">
            <a:spLocks/>
          </p:cNvSpPr>
          <p:nvPr/>
        </p:nvSpPr>
        <p:spPr>
          <a:xfrm>
            <a:off x="236956" y="94422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fld id="{98AE5FFF-AF52-1148-B24E-A69367BDEBE3}" type="slidenum">
              <a:rPr lang="ru-RU" sz="1491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7</a:t>
            </a:fld>
            <a:endParaRPr lang="ru-RU" sz="1491" dirty="0">
              <a:solidFill>
                <a:schemeClr val="bg1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8F4BA1-7422-6D49-8CF0-07FBC018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3820" y="386300"/>
            <a:ext cx="1476957" cy="1893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6956" y="258546"/>
            <a:ext cx="13624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  <a:cs typeface="Arial" panose="020B0604020202020204" pitchFamily="34" charset="0"/>
              </a:rPr>
              <a:t>Автоматизация работы по охране труда: Оформление документации при приеме на работу</a:t>
            </a: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395860" y="1944104"/>
            <a:ext cx="132312" cy="749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768DA53-EEBC-9046-9B3E-AB988521E154}"/>
              </a:ext>
            </a:extLst>
          </p:cNvPr>
          <p:cNvSpPr txBox="1">
            <a:spLocks/>
          </p:cNvSpPr>
          <p:nvPr/>
        </p:nvSpPr>
        <p:spPr>
          <a:xfrm>
            <a:off x="389356" y="95946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91" dirty="0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0</a:t>
            </a:r>
            <a:fld id="{98AE5FFF-AF52-1148-B24E-A69367BDEBE3}" type="slidenum">
              <a:rPr lang="ru-RU" sz="1491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7</a:t>
            </a:fld>
            <a:endParaRPr lang="ru-RU" sz="1491" dirty="0"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8094" y="1425006"/>
            <a:ext cx="15686232" cy="297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36" y="1386912"/>
            <a:ext cx="15250343" cy="85811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81382" y="1359663"/>
            <a:ext cx="16265250" cy="363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88836" y="1359663"/>
            <a:ext cx="15397319" cy="310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067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D87E32AD-BCAE-DC44-B0E8-06F5C16EF591}"/>
              </a:ext>
            </a:extLst>
          </p:cNvPr>
          <p:cNvSpPr txBox="1">
            <a:spLocks/>
          </p:cNvSpPr>
          <p:nvPr/>
        </p:nvSpPr>
        <p:spPr>
          <a:xfrm>
            <a:off x="236956" y="94422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fld id="{98AE5FFF-AF52-1148-B24E-A69367BDEBE3}" type="slidenum">
              <a:rPr lang="ru-RU" sz="1491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8</a:t>
            </a:fld>
            <a:endParaRPr lang="ru-RU" sz="1491" dirty="0">
              <a:solidFill>
                <a:schemeClr val="bg1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8F4BA1-7422-6D49-8CF0-07FBC018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3820" y="386300"/>
            <a:ext cx="1476957" cy="189391"/>
          </a:xfrm>
          <a:prstGeom prst="rect">
            <a:avLst/>
          </a:prstGeom>
        </p:spPr>
      </p:pic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EE607DDD-F3A3-3240-9A4C-10EF9A49755C}"/>
              </a:ext>
            </a:extLst>
          </p:cNvPr>
          <p:cNvGraphicFramePr/>
          <p:nvPr/>
        </p:nvGraphicFramePr>
        <p:xfrm>
          <a:off x="11094034" y="3769974"/>
          <a:ext cx="8382393" cy="558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2766" y="124577"/>
            <a:ext cx="15721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Автоматизация работы по охране труда: </a:t>
            </a:r>
          </a:p>
          <a:p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Конвертор формирования данных по протоколам проверки знаний для внесения в реестр Минтруда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768DA53-EEBC-9046-9B3E-AB988521E154}"/>
              </a:ext>
            </a:extLst>
          </p:cNvPr>
          <p:cNvSpPr txBox="1">
            <a:spLocks/>
          </p:cNvSpPr>
          <p:nvPr/>
        </p:nvSpPr>
        <p:spPr>
          <a:xfrm>
            <a:off x="389356" y="95946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91" dirty="0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0</a:t>
            </a:r>
            <a:fld id="{98AE5FFF-AF52-1148-B24E-A69367BDEBE3}" type="slidenum">
              <a:rPr lang="ru-RU" sz="1491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8</a:t>
            </a:fld>
            <a:endParaRPr lang="ru-RU" sz="1491" dirty="0"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75" y="1802498"/>
            <a:ext cx="14633737" cy="82314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48025" y="1728074"/>
            <a:ext cx="15554160" cy="412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244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D87E32AD-BCAE-DC44-B0E8-06F5C16EF591}"/>
              </a:ext>
            </a:extLst>
          </p:cNvPr>
          <p:cNvSpPr txBox="1">
            <a:spLocks/>
          </p:cNvSpPr>
          <p:nvPr/>
        </p:nvSpPr>
        <p:spPr>
          <a:xfrm>
            <a:off x="236956" y="94422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fld id="{98AE5FFF-AF52-1148-B24E-A69367BDEBE3}" type="slidenum">
              <a:rPr lang="ru-RU" sz="1491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9</a:t>
            </a:fld>
            <a:endParaRPr lang="ru-RU" sz="1491" dirty="0">
              <a:solidFill>
                <a:schemeClr val="bg1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8F4BA1-7422-6D49-8CF0-07FBC018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3820" y="386300"/>
            <a:ext cx="1476957" cy="189391"/>
          </a:xfrm>
          <a:prstGeom prst="rect">
            <a:avLst/>
          </a:prstGeom>
        </p:spPr>
      </p:pic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EE607DDD-F3A3-3240-9A4C-10EF9A49755C}"/>
              </a:ext>
            </a:extLst>
          </p:cNvPr>
          <p:cNvGraphicFramePr/>
          <p:nvPr/>
        </p:nvGraphicFramePr>
        <p:xfrm>
          <a:off x="11094034" y="3769974"/>
          <a:ext cx="8382393" cy="558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2766" y="138724"/>
            <a:ext cx="157210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Автоматизация работы по охране труда: </a:t>
            </a:r>
          </a:p>
          <a:p>
            <a:r>
              <a:rPr lang="ru-RU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Оформление документации при приеме на работу – ЛНА, ОРД, ОПР, СОУТ, ИОТ, ПО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768DA53-EEBC-9046-9B3E-AB988521E154}"/>
              </a:ext>
            </a:extLst>
          </p:cNvPr>
          <p:cNvSpPr txBox="1">
            <a:spLocks/>
          </p:cNvSpPr>
          <p:nvPr/>
        </p:nvSpPr>
        <p:spPr>
          <a:xfrm>
            <a:off x="389356" y="9594629"/>
            <a:ext cx="751138" cy="446164"/>
          </a:xfrm>
          <a:prstGeom prst="rect">
            <a:avLst/>
          </a:prstGeom>
        </p:spPr>
        <p:txBody>
          <a:bodyPr vert="horz" lIns="136335" tIns="68167" rIns="136335" bIns="68167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491" dirty="0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0</a:t>
            </a:r>
            <a:fld id="{98AE5FFF-AF52-1148-B24E-A69367BDEBE3}" type="slidenum">
              <a:rPr lang="ru-RU" sz="1491">
                <a:latin typeface="Arial" panose="020B0604020202020204" pitchFamily="34" charset="0"/>
                <a:ea typeface="Golos Text" panose="020B0503020202020204" pitchFamily="34" charset="0"/>
                <a:cs typeface="Arial" panose="020B0604020202020204" pitchFamily="34" charset="0"/>
              </a:rPr>
              <a:t>9</a:t>
            </a:fld>
            <a:endParaRPr lang="ru-RU" sz="1491" dirty="0">
              <a:latin typeface="Arial" panose="020B0604020202020204" pitchFamily="34" charset="0"/>
              <a:ea typeface="Golos Text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20" y="1667486"/>
            <a:ext cx="15005485" cy="84405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140494" y="1586145"/>
            <a:ext cx="16092154" cy="518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0070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очта России">
      <a:dk1>
        <a:srgbClr val="000000"/>
      </a:dk1>
      <a:lt1>
        <a:srgbClr val="FFFFFF"/>
      </a:lt1>
      <a:dk2>
        <a:srgbClr val="355AE4"/>
      </a:dk2>
      <a:lt2>
        <a:srgbClr val="EEECE1"/>
      </a:lt2>
      <a:accent1>
        <a:srgbClr val="355AE4"/>
      </a:accent1>
      <a:accent2>
        <a:srgbClr val="FF5A00"/>
      </a:accent2>
      <a:accent3>
        <a:srgbClr val="E7E7E7"/>
      </a:accent3>
      <a:accent4>
        <a:srgbClr val="A7A7A7"/>
      </a:accent4>
      <a:accent5>
        <a:srgbClr val="FF8200"/>
      </a:accent5>
      <a:accent6>
        <a:srgbClr val="FAAA14"/>
      </a:accent6>
      <a:hlink>
        <a:srgbClr val="0000FF"/>
      </a:hlink>
      <a:folHlink>
        <a:srgbClr val="800080"/>
      </a:folHlink>
    </a:clrScheme>
    <a:fontScheme name="Другая 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14327</TotalTime>
  <Words>723</Words>
  <Application>Microsoft Office PowerPoint</Application>
  <PresentationFormat>Произвольный</PresentationFormat>
  <Paragraphs>130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Golos Text</vt:lpstr>
      <vt:lpstr>Times New Roman</vt:lpstr>
      <vt:lpstr>Wingdings</vt:lpstr>
      <vt:lpstr>Тема Office</vt:lpstr>
      <vt:lpstr>Разработка программ обучения  Цифровая трансформация процессов обучения по охраны труда на предприятии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Доржиева Марина</cp:lastModifiedBy>
  <cp:revision>553</cp:revision>
  <dcterms:created xsi:type="dcterms:W3CDTF">2021-07-19T08:04:33Z</dcterms:created>
  <dcterms:modified xsi:type="dcterms:W3CDTF">2023-10-01T11:09:35Z</dcterms:modified>
</cp:coreProperties>
</file>