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R6i2AbsQaGoX3qV3hyVsY5QF0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50-443D-91ED-F7C57E3370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50-443D-91ED-F7C57E3370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50-443D-91ED-F7C57E3370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профильные специалисты</c:v>
                </c:pt>
                <c:pt idx="1">
                  <c:v>владельцы МСП и другие физ.лица</c:v>
                </c:pt>
                <c:pt idx="2">
                  <c:v>не заинтересовались опросом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2-4D7C-BC8A-7EE4FE6D48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afe.vcot.info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Платформа ВНИИ  труда Минтруда откликнулась моей профессиональной миссии.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Новому времени- новые форматы.  На слайде вы видите куар-код для входа в Систему.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ru-RU"/>
              <a:t>Скорость с какой требуется изучить тот или иной закон, апробировать его в компании, внедрить становится в разы быстрее , чем это было еще  несколько лет назад. По старому нельзя, а по новому не понятно. С началом регуляторной гильотины на специалистов  по охране труда обрушился шквал изменений в законодательстве, который повлек за собой необходимость изменений во внутренних процессах организаций.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Разобраться в потоке информации и как-то структурировать помогает </a:t>
            </a:r>
            <a:r>
              <a:rPr b="1" i="0" lang="ru-RU" sz="1200">
                <a:latin typeface="Arial"/>
                <a:ea typeface="Arial"/>
                <a:cs typeface="Arial"/>
                <a:sym typeface="Arial"/>
              </a:rPr>
              <a:t> электронной платформы по охране труда </a:t>
            </a:r>
            <a:r>
              <a:rPr b="1" i="0" lang="ru-RU" sz="12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S.VCOT.INFO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 если в крупных компаниях есть возможность приобретать информационные системы , содержать штат юристов и целые службы профильных отделов и специалистов.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То маленькие компании, бюджетные организации, столкнулись с тем, что желание соблюдать законодательные  требования есть, а знаний как эффективно это организовать нет.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Платформа -  это навигатор по какому пути идти.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ookman Old Style"/>
              <a:buNone/>
            </a:pPr>
            <a:r>
              <a:rPr lang="ru-RU" sz="1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зависимости от вида деятельности платформа дает инструментарий для реализации требований законов или является информационной поддержкой.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Протестировав сама и отправив ссылку коллегам, через две недели я провела небольшой опрос.  Вы так же можете оценить платформу по 3 критериям и задать вектор развития, отсканируйте куар код. Займет меньше минуты.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Результаты опроса очень показательны.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 этом на опрос отвечали не только профильные специалисты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 результатам опроса поступили предложения для развития, они представлены на слайде.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Наша компания так же предлагает  другим компаниям поддержать развитие платформы.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335279" y="5257800"/>
            <a:ext cx="576072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335279" y="1600200"/>
            <a:ext cx="576072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Изображение"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320038"/>
            <a:ext cx="731484" cy="731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3" name="Google Shape;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9998" y="0"/>
            <a:ext cx="451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ig Mac">
  <p:cSld name="Title Big Mac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/>
          <p:nvPr/>
        </p:nvSpPr>
        <p:spPr>
          <a:xfrm>
            <a:off x="-2" y="5029200"/>
            <a:ext cx="12192003" cy="1828800"/>
          </a:xfrm>
          <a:prstGeom prst="rect">
            <a:avLst/>
          </a:prstGeom>
          <a:solidFill>
            <a:srgbClr val="264F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335279" y="5257800"/>
            <a:ext cx="749808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type="title"/>
          </p:nvPr>
        </p:nvSpPr>
        <p:spPr>
          <a:xfrm>
            <a:off x="335279" y="1600200"/>
            <a:ext cx="749808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Изображение" id="59" name="Google Shape;5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320038"/>
            <a:ext cx="731484" cy="731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0" name="Google Shape;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9998" y="0"/>
            <a:ext cx="451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5">
  <p:cSld name="Divider 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/>
          <p:nvPr/>
        </p:nvSpPr>
        <p:spPr>
          <a:xfrm>
            <a:off x="0" y="0"/>
            <a:ext cx="9159875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>
            <p:ph idx="2" type="pic"/>
          </p:nvPr>
        </p:nvSpPr>
        <p:spPr>
          <a:xfrm>
            <a:off x="6873240" y="777240"/>
            <a:ext cx="4572002" cy="5303521"/>
          </a:xfrm>
          <a:prstGeom prst="rect">
            <a:avLst/>
          </a:prstGeom>
          <a:noFill/>
          <a:ln cap="flat" cmpd="sng" w="1270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" name="Google Shape;65;p23"/>
          <p:cNvSpPr txBox="1"/>
          <p:nvPr>
            <p:ph type="title"/>
          </p:nvPr>
        </p:nvSpPr>
        <p:spPr>
          <a:xfrm>
            <a:off x="335279" y="228600"/>
            <a:ext cx="6035043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Grayside">
  <p:cSld name="Title &amp; Content Grays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/>
        </p:nvSpPr>
        <p:spPr>
          <a:xfrm>
            <a:off x="335278" y="6497118"/>
            <a:ext cx="8380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McDonald’s </a:t>
            </a:r>
            <a:endParaRPr/>
          </a:p>
        </p:txBody>
      </p:sp>
      <p:sp>
        <p:nvSpPr>
          <p:cNvPr id="69" name="Google Shape;69;p24"/>
          <p:cNvSpPr/>
          <p:nvPr/>
        </p:nvSpPr>
        <p:spPr>
          <a:xfrm>
            <a:off x="0" y="0"/>
            <a:ext cx="405993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/>
          <p:nvPr>
            <p:ph type="title"/>
          </p:nvPr>
        </p:nvSpPr>
        <p:spPr>
          <a:xfrm>
            <a:off x="334963" y="228600"/>
            <a:ext cx="3474721" cy="640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334963" y="1143000"/>
            <a:ext cx="3474721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53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2pPr>
            <a:lvl3pPr indent="-325755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53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Gold">
  <p:cSld name="Title Only Gold">
    <p:bg>
      <p:bgPr>
        <a:solidFill>
          <a:srgbClr val="264F3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334963" y="228600"/>
            <a:ext cx="11522076" cy="640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Halfsie Arrow">
  <p:cSld name="Title Only Halfsie Arrow">
    <p:bg>
      <p:bgPr>
        <a:solidFill>
          <a:srgbClr val="264F3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/>
        </p:nvSpPr>
        <p:spPr>
          <a:xfrm>
            <a:off x="335278" y="6497118"/>
            <a:ext cx="8380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McDonald’s </a:t>
            </a:r>
            <a:endParaRPr/>
          </a:p>
        </p:txBody>
      </p:sp>
      <p:sp>
        <p:nvSpPr>
          <p:cNvPr id="78" name="Google Shape;78;p26"/>
          <p:cNvSpPr/>
          <p:nvPr/>
        </p:nvSpPr>
        <p:spPr>
          <a:xfrm>
            <a:off x="0" y="0"/>
            <a:ext cx="6309360" cy="6858000"/>
          </a:xfrm>
          <a:prstGeom prst="rightArrow">
            <a:avLst>
              <a:gd fmla="val 100000" name="adj1"/>
              <a:gd fmla="val 8278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6"/>
          <p:cNvSpPr txBox="1"/>
          <p:nvPr>
            <p:ph type="title"/>
          </p:nvPr>
        </p:nvSpPr>
        <p:spPr>
          <a:xfrm>
            <a:off x="334963" y="228600"/>
            <a:ext cx="11522076" cy="640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Halfsie">
  <p:cSld name="Title Only Halfsie">
    <p:bg>
      <p:bgPr>
        <a:solidFill>
          <a:srgbClr val="264F3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/>
        </p:nvSpPr>
        <p:spPr>
          <a:xfrm>
            <a:off x="335278" y="6497118"/>
            <a:ext cx="8380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McDonald’s </a:t>
            </a:r>
            <a:endParaRPr/>
          </a:p>
        </p:txBody>
      </p:sp>
      <p:sp>
        <p:nvSpPr>
          <p:cNvPr id="83" name="Google Shape;83;p27"/>
          <p:cNvSpPr/>
          <p:nvPr/>
        </p:nvSpPr>
        <p:spPr>
          <a:xfrm>
            <a:off x="0" y="0"/>
            <a:ext cx="6096000" cy="6858000"/>
          </a:xfrm>
          <a:prstGeom prst="rightArrow">
            <a:avLst>
              <a:gd fmla="val 10000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type="title"/>
          </p:nvPr>
        </p:nvSpPr>
        <p:spPr>
          <a:xfrm>
            <a:off x="334963" y="228600"/>
            <a:ext cx="11522076" cy="640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old">
  <p:cSld name="Blank Gold">
    <p:bg>
      <p:bgPr>
        <a:solidFill>
          <a:srgbClr val="264F3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2">
  <p:cSld name="Thank You 2">
    <p:bg>
      <p:bgPr>
        <a:solidFill>
          <a:srgbClr val="264F3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type="title"/>
          </p:nvPr>
        </p:nvSpPr>
        <p:spPr>
          <a:xfrm>
            <a:off x="334963" y="4572000"/>
            <a:ext cx="11522076" cy="1097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Изображение" id="90" name="Google Shape;9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7542" y="1104822"/>
            <a:ext cx="3856916" cy="295502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bg>
      <p:bgPr>
        <a:solidFill>
          <a:srgbClr val="00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0"/>
          <p:cNvSpPr txBox="1"/>
          <p:nvPr/>
        </p:nvSpPr>
        <p:spPr>
          <a:xfrm>
            <a:off x="335278" y="6497118"/>
            <a:ext cx="8380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McDonald’s </a:t>
            </a:r>
            <a:endParaRPr/>
          </a:p>
        </p:txBody>
      </p:sp>
      <p:sp>
        <p:nvSpPr>
          <p:cNvPr id="94" name="Google Shape;94;p30"/>
          <p:cNvSpPr txBox="1"/>
          <p:nvPr>
            <p:ph type="title"/>
          </p:nvPr>
        </p:nvSpPr>
        <p:spPr>
          <a:xfrm>
            <a:off x="334960" y="1600200"/>
            <a:ext cx="1152207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  <a:defRPr sz="4000">
                <a:solidFill>
                  <a:srgbClr val="808080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334960" y="3429000"/>
            <a:ext cx="1152207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2400">
                <a:solidFill>
                  <a:srgbClr val="80808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2400">
                <a:solidFill>
                  <a:srgbClr val="808080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2400">
                <a:solidFill>
                  <a:srgbClr val="808080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2400">
                <a:solidFill>
                  <a:srgbClr val="808080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2400">
                <a:solidFill>
                  <a:srgbClr val="80808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4 копия 1">
  <p:cSld name="Divider 4 копия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/>
        </p:nvSpPr>
        <p:spPr>
          <a:xfrm>
            <a:off x="335278" y="6497118"/>
            <a:ext cx="8380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McDonald’s </a:t>
            </a:r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0" y="0"/>
            <a:ext cx="3032125" cy="6858000"/>
          </a:xfrm>
          <a:prstGeom prst="rect">
            <a:avLst/>
          </a:prstGeom>
          <a:solidFill>
            <a:srgbClr val="264F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/>
          <p:nvPr>
            <p:ph idx="2" type="pic"/>
          </p:nvPr>
        </p:nvSpPr>
        <p:spPr>
          <a:xfrm>
            <a:off x="746759" y="777240"/>
            <a:ext cx="4572002" cy="5303521"/>
          </a:xfrm>
          <a:prstGeom prst="rect">
            <a:avLst/>
          </a:prstGeom>
          <a:noFill/>
          <a:ln cap="flat" cmpd="sng" w="1270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" name="Google Shape;19;p14"/>
          <p:cNvSpPr txBox="1"/>
          <p:nvPr>
            <p:ph type="title"/>
          </p:nvPr>
        </p:nvSpPr>
        <p:spPr>
          <a:xfrm>
            <a:off x="5821679" y="228600"/>
            <a:ext cx="6035043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копия 1">
  <p:cSld name="Quote Slide копия 1">
    <p:bg>
      <p:bgPr>
        <a:solidFill>
          <a:srgbClr val="EE720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177800" y="186265"/>
            <a:ext cx="11836400" cy="64854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1066800" y="594359"/>
            <a:ext cx="10058400" cy="5669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4 копия">
  <p:cSld name="Divider 4 копия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/>
        </p:nvSpPr>
        <p:spPr>
          <a:xfrm>
            <a:off x="335278" y="6497118"/>
            <a:ext cx="838015" cy="1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McDonald’s </a:t>
            </a:r>
            <a:endParaRPr/>
          </a:p>
        </p:txBody>
      </p:sp>
      <p:sp>
        <p:nvSpPr>
          <p:cNvPr id="27" name="Google Shape;27;p16"/>
          <p:cNvSpPr/>
          <p:nvPr/>
        </p:nvSpPr>
        <p:spPr>
          <a:xfrm>
            <a:off x="0" y="0"/>
            <a:ext cx="3032125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/>
          <p:nvPr>
            <p:ph idx="2" type="pic"/>
          </p:nvPr>
        </p:nvSpPr>
        <p:spPr>
          <a:xfrm>
            <a:off x="746759" y="777240"/>
            <a:ext cx="4572002" cy="5303521"/>
          </a:xfrm>
          <a:prstGeom prst="rect">
            <a:avLst/>
          </a:prstGeom>
          <a:noFill/>
          <a:ln cap="flat" cmpd="sng" w="1270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5821679" y="228600"/>
            <a:ext cx="6035043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3">
  <p:cSld name="Divider 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334963" y="228600"/>
            <a:ext cx="539496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White w/ border">
  <p:cSld name="Title &amp; Content White w/ border">
    <p:bg>
      <p:bgPr>
        <a:solidFill>
          <a:srgbClr val="264F36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177800" y="186265"/>
            <a:ext cx="11836400" cy="64854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334963" y="228600"/>
            <a:ext cx="11522076" cy="640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334963" y="1143000"/>
            <a:ext cx="11522076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25755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2 копия">
  <p:cSld name="Divider 2 копия">
    <p:bg>
      <p:bgPr>
        <a:solidFill>
          <a:srgbClr val="FB471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334963" y="228600"/>
            <a:ext cx="11522076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Thank You 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334963" y="4826000"/>
            <a:ext cx="11522076" cy="10972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5" name="Google Shape;45;p20"/>
          <p:cNvGrpSpPr/>
          <p:nvPr/>
        </p:nvGrpSpPr>
        <p:grpSpPr>
          <a:xfrm>
            <a:off x="-1162719" y="0"/>
            <a:ext cx="14517439" cy="6858002"/>
            <a:chOff x="0" y="0"/>
            <a:chExt cx="14517437" cy="6858001"/>
          </a:xfrm>
        </p:grpSpPr>
        <p:pic>
          <p:nvPicPr>
            <p:cNvPr descr="Изображение" id="46" name="Google Shape;46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005435" y="0"/>
              <a:ext cx="451200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47" name="Google Shape;47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0" y="0"/>
              <a:ext cx="4512001" cy="6858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Изображение" id="48" name="Google Shape;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589" y="1114136"/>
            <a:ext cx="3398822" cy="339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rch" type="title">
  <p:cSld name="TITLE">
    <p:bg>
      <p:bgPr>
        <a:solidFill>
          <a:srgbClr val="264F3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335279" y="5257800"/>
            <a:ext cx="576072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type="title"/>
          </p:nvPr>
        </p:nvSpPr>
        <p:spPr>
          <a:xfrm>
            <a:off x="335279" y="1600200"/>
            <a:ext cx="576072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Изображение" id="53" name="Google Shape;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510" y="1529950"/>
            <a:ext cx="4323008" cy="34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34963" y="228600"/>
            <a:ext cx="11522076" cy="640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34963" y="1143000"/>
            <a:ext cx="11522076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5755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53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53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5E4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idx="1" type="body"/>
          </p:nvPr>
        </p:nvSpPr>
        <p:spPr>
          <a:xfrm>
            <a:off x="335279" y="5257800"/>
            <a:ext cx="576072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None/>
            </a:pPr>
            <a: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  <a:t>Сентябрь 2023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2" name="Google Shape;102;p1"/>
          <p:cNvSpPr txBox="1"/>
          <p:nvPr>
            <p:ph type="title"/>
          </p:nvPr>
        </p:nvSpPr>
        <p:spPr>
          <a:xfrm>
            <a:off x="335280" y="1600200"/>
            <a:ext cx="825213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br>
              <a:rPr lang="ru-RU"/>
            </a:br>
            <a:r>
              <a:rPr lang="ru-RU" sz="4300">
                <a:latin typeface="Bookman Old Style"/>
                <a:ea typeface="Bookman Old Style"/>
                <a:cs typeface="Bookman Old Style"/>
                <a:sym typeface="Bookman Old Style"/>
              </a:rPr>
              <a:t>Электронная платформа</a:t>
            </a:r>
            <a:br>
              <a:rPr lang="ru-RU" sz="43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4300">
                <a:latin typeface="Bookman Old Style"/>
                <a:ea typeface="Bookman Old Style"/>
                <a:cs typeface="Bookman Old Style"/>
                <a:sym typeface="Bookman Old Style"/>
              </a:rPr>
              <a:t>по охране труда ВНИИ Труда Минтруда.</a:t>
            </a:r>
            <a:br>
              <a:rPr b="0" lang="ru-RU" sz="43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0" lang="ru-RU" sz="4300">
                <a:latin typeface="Bookman Old Style"/>
                <a:ea typeface="Bookman Old Style"/>
                <a:cs typeface="Bookman Old Style"/>
                <a:sym typeface="Bookman Old Style"/>
              </a:rPr>
              <a:t>Опыт применения, </a:t>
            </a:r>
            <a:br>
              <a:rPr b="0" lang="ru-RU" sz="43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0" lang="ru-RU" sz="4300">
                <a:latin typeface="Bookman Old Style"/>
                <a:ea typeface="Bookman Old Style"/>
                <a:cs typeface="Bookman Old Style"/>
                <a:sym typeface="Bookman Old Style"/>
              </a:rPr>
              <a:t>предложения для развития. </a:t>
            </a:r>
            <a:endParaRPr sz="4300"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808" y="111489"/>
            <a:ext cx="1402268" cy="118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334961" y="228600"/>
            <a:ext cx="11522078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/>
              <a:t>Divider Slide</a:t>
            </a:r>
            <a:endParaRPr/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3620779" y="4826000"/>
            <a:ext cx="4921804" cy="1672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/>
              <a:t>Благодарю за внимание!</a:t>
            </a:r>
            <a:br>
              <a:rPr lang="ru-RU"/>
            </a:br>
            <a:endParaRPr/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312" y="941294"/>
            <a:ext cx="4286738" cy="363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5004619" y="314632"/>
            <a:ext cx="6852103" cy="6314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lang="ru-RU" sz="4400">
                <a:solidFill>
                  <a:schemeClr val="dk1"/>
                </a:solidFill>
              </a:rPr>
            </a:br>
            <a: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Томилова Екатерина</a:t>
            </a:r>
            <a:b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b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Руководитель службы охраны труда </a:t>
            </a:r>
            <a:b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ООО «Региональная сеть предприятий питания».</a:t>
            </a:r>
            <a:b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b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6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Профессиональный стаж 22 года.</a:t>
            </a:r>
            <a:endParaRPr sz="26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8125" y="1091750"/>
            <a:ext cx="3171600" cy="3896700"/>
          </a:xfrm>
          <a:prstGeom prst="ellipse">
            <a:avLst/>
          </a:prstGeom>
          <a:solidFill>
            <a:srgbClr val="FFC000"/>
          </a:solidFill>
          <a:ln cap="rnd" cmpd="sng" w="635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1066800" y="594360"/>
            <a:ext cx="10058400" cy="5669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/>
              <a:t>«</a:t>
            </a:r>
            <a:r>
              <a:rPr i="1" lang="ru-RU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Снижение формализма в обучении и доступность знаний об охране труда для всех</a:t>
            </a:r>
            <a:r>
              <a:rPr lang="ru-RU"/>
              <a:t>»</a:t>
            </a:r>
            <a:br>
              <a:rPr lang="ru-RU"/>
            </a:br>
            <a:r>
              <a:rPr lang="ru-RU"/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4294967295" type="sldNum"/>
          </p:nvPr>
        </p:nvSpPr>
        <p:spPr>
          <a:xfrm>
            <a:off x="11729721" y="6497118"/>
            <a:ext cx="127001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/>
              <a:t>‹#›</a:t>
            </a:fld>
            <a:endParaRPr/>
          </a:p>
        </p:txBody>
      </p:sp>
      <p:sp>
        <p:nvSpPr>
          <p:cNvPr id="120" name="Google Shape;120;p4"/>
          <p:cNvSpPr txBox="1"/>
          <p:nvPr>
            <p:ph type="title"/>
          </p:nvPr>
        </p:nvSpPr>
        <p:spPr>
          <a:xfrm>
            <a:off x="5821679" y="228600"/>
            <a:ext cx="6035043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man Old Style"/>
              <a:buNone/>
            </a:pPr>
            <a:br>
              <a:rPr lang="ru-RU" sz="2800"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28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864" y="688258"/>
            <a:ext cx="4810897" cy="5392503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8149" y="1475553"/>
            <a:ext cx="4763385" cy="381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idx="4294967295" type="sldNum"/>
          </p:nvPr>
        </p:nvSpPr>
        <p:spPr>
          <a:xfrm>
            <a:off x="11729721" y="6497118"/>
            <a:ext cx="127001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/>
              <a:t>‹#›</a:t>
            </a:fld>
            <a:endParaRPr/>
          </a:p>
        </p:txBody>
      </p:sp>
      <p:sp>
        <p:nvSpPr>
          <p:cNvPr id="128" name="Google Shape;128;p5"/>
          <p:cNvSpPr txBox="1"/>
          <p:nvPr>
            <p:ph type="title"/>
          </p:nvPr>
        </p:nvSpPr>
        <p:spPr>
          <a:xfrm>
            <a:off x="334961" y="228600"/>
            <a:ext cx="5394964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  <a:t>Функциональное наполнение</a:t>
            </a:r>
            <a:b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  <a:t>электронной</a:t>
            </a:r>
            <a:b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  <a:t>платформы</a:t>
            </a:r>
            <a:b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  <a:t>по охране труда</a:t>
            </a:r>
            <a:br>
              <a:rPr b="0" lang="ru-RU"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467600" y="1856102"/>
            <a:ext cx="3383280" cy="341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6215" l="4775" r="6305" t="14505"/>
          <a:stretch/>
        </p:blipFill>
        <p:spPr>
          <a:xfrm>
            <a:off x="6374723" y="401754"/>
            <a:ext cx="5481999" cy="2473892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5822" l="3666" r="6732" t="15955"/>
          <a:stretch/>
        </p:blipFill>
        <p:spPr>
          <a:xfrm>
            <a:off x="6374723" y="3563903"/>
            <a:ext cx="5137870" cy="2551332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1066800" y="594359"/>
            <a:ext cx="10058400" cy="5669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lang="ru-RU" sz="1200"/>
            </a:br>
            <a:br>
              <a:rPr b="0" lang="ru-RU" sz="1200"/>
            </a:br>
            <a:br>
              <a:rPr b="0" lang="ru-RU" sz="1200"/>
            </a:br>
            <a:endParaRPr b="0" sz="1200"/>
          </a:p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/>
              <a:t>‹#›</a:t>
            </a:fld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6950" l="17072" r="18567" t="16460"/>
          <a:stretch/>
        </p:blipFill>
        <p:spPr>
          <a:xfrm>
            <a:off x="1855381" y="594359"/>
            <a:ext cx="8481237" cy="5677143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33000" stPos="0" sy="-100000" ky="0"/>
          </a:effectLst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066800" y="594359"/>
            <a:ext cx="10058400" cy="575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ookman Old Style"/>
              <a:buNone/>
            </a:pPr>
            <a:r>
              <a:rPr lang="ru-RU">
                <a:latin typeface="Bookman Old Style"/>
                <a:ea typeface="Bookman Old Style"/>
                <a:cs typeface="Bookman Old Style"/>
                <a:sym typeface="Bookman Old Style"/>
              </a:rPr>
              <a:t>Результаты предварительного опроса  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/>
              <a:t>‹#›</a:t>
            </a:fld>
            <a:endParaRPr/>
          </a:p>
        </p:txBody>
      </p:sp>
      <p:grpSp>
        <p:nvGrpSpPr>
          <p:cNvPr id="145" name="Google Shape;145;p7"/>
          <p:cNvGrpSpPr/>
          <p:nvPr/>
        </p:nvGrpSpPr>
        <p:grpSpPr>
          <a:xfrm>
            <a:off x="6727722" y="1281268"/>
            <a:ext cx="4203288" cy="4578684"/>
            <a:chOff x="700548" y="239049"/>
            <a:chExt cx="4203288" cy="4578684"/>
          </a:xfrm>
        </p:grpSpPr>
        <p:sp>
          <p:nvSpPr>
            <p:cNvPr id="146" name="Google Shape;146;p7"/>
            <p:cNvSpPr/>
            <p:nvPr/>
          </p:nvSpPr>
          <p:spPr>
            <a:xfrm>
              <a:off x="868679" y="421192"/>
              <a:ext cx="4035157" cy="1260986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68679" y="421192"/>
              <a:ext cx="4035157" cy="126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85410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Bookman Old Style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Доступность </a:t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00548" y="239049"/>
              <a:ext cx="882690" cy="132403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7998" r="-799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68679" y="2008634"/>
              <a:ext cx="4035157" cy="1260986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868679" y="2008634"/>
              <a:ext cx="4035157" cy="126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85410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Bookman Old Style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Информативность </a:t>
              </a:r>
              <a:endParaRPr b="0" i="0" sz="25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700548" y="1826492"/>
              <a:ext cx="882690" cy="132403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7998" r="-799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839182" y="3556747"/>
              <a:ext cx="4035157" cy="1260986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839182" y="3556747"/>
              <a:ext cx="4035157" cy="126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85410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Bookman Old Style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Актуальность </a:t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00548" y="3413934"/>
              <a:ext cx="882690" cy="132403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7998" r="-799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55" name="Google Shape;155;p7"/>
          <p:cNvGraphicFramePr/>
          <p:nvPr/>
        </p:nvGraphicFramePr>
        <p:xfrm>
          <a:off x="1329070" y="1541721"/>
          <a:ext cx="4953742" cy="4231758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1066800" y="594359"/>
            <a:ext cx="10058400" cy="44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/>
              <a:t>Предложения для развития:</a:t>
            </a:r>
            <a:endParaRPr/>
          </a:p>
        </p:txBody>
      </p:sp>
      <p:sp>
        <p:nvSpPr>
          <p:cNvPr id="161" name="Google Shape;161;p8"/>
          <p:cNvSpPr txBox="1"/>
          <p:nvPr>
            <p:ph idx="4294967295" type="body"/>
          </p:nvPr>
        </p:nvSpPr>
        <p:spPr>
          <a:xfrm>
            <a:off x="765544" y="1424763"/>
            <a:ext cx="10756531" cy="4839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74625" lvl="0" marL="1746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предусмотреть обратную связь (feedback, contact form, chat bot).</a:t>
            </a:r>
            <a:endParaRPr/>
          </a:p>
          <a:p>
            <a:pPr indent="-174625" lvl="0" marL="174625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 расширять количество видео-инструктажей. </a:t>
            </a:r>
            <a:endParaRPr/>
          </a:p>
          <a:p>
            <a:pPr indent="-174625" lvl="0" marL="174625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конструктор документов для расследования несчастных случаев ( акт Н-1)</a:t>
            </a:r>
            <a:endParaRPr/>
          </a:p>
          <a:p>
            <a:pPr indent="-174625" lvl="0" marL="174625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тестирования по итогам обучения (инструктажей), с внесением в реестры Минтруда.</a:t>
            </a:r>
            <a:endParaRPr/>
          </a:p>
          <a:p>
            <a:pPr indent="-174625" lvl="0" marL="174625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своевременное обновление актуальными документами.</a:t>
            </a:r>
            <a:endParaRPr/>
          </a:p>
          <a:p>
            <a:pPr indent="-174625" lvl="0" marL="174625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Chat bot, который способен составить текст по запросу пользователя.</a:t>
            </a:r>
            <a:endParaRPr/>
          </a:p>
          <a:p>
            <a:pPr indent="-174625" lvl="0" marL="174625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</a:pPr>
            <a:r>
              <a:rPr lang="ru-RU" sz="2000">
                <a:latin typeface="Bookman Old Style"/>
                <a:ea typeface="Bookman Old Style"/>
                <a:cs typeface="Bookman Old Style"/>
                <a:sym typeface="Bookman Old Style"/>
              </a:rPr>
              <a:t>инструменты инклюзии ( иммерсионное чтение, увеличенный шрифт с контрастным разрешение экрана, распознавание голоса). 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334963" y="228600"/>
            <a:ext cx="11522076" cy="1674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ookman Old Style"/>
              <a:buNone/>
            </a:pPr>
            <a:br>
              <a:rPr lang="ru-RU" sz="360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3600">
                <a:latin typeface="Bookman Old Style"/>
                <a:ea typeface="Bookman Old Style"/>
                <a:cs typeface="Bookman Old Style"/>
                <a:sym typeface="Bookman Old Style"/>
              </a:rPr>
              <a:t>ООО «Региональная сеть предприятий питания» </a:t>
            </a:r>
            <a:endParaRPr sz="36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334963" y="1616149"/>
            <a:ext cx="11522076" cy="4648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sz="4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20"/>
              <a:buNone/>
            </a:pPr>
            <a:r>
              <a:rPr lang="ru-RU" sz="3200">
                <a:latin typeface="Bookman Old Style"/>
                <a:ea typeface="Bookman Old Style"/>
                <a:cs typeface="Bookman Old Style"/>
                <a:sym typeface="Bookman Old Style"/>
              </a:rPr>
              <a:t>поддерживая развитие платформы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20"/>
              <a:buNone/>
            </a:pPr>
            <a:r>
              <a:rPr b="1" lang="ru-RU" sz="3200">
                <a:latin typeface="Bookman Old Style"/>
                <a:ea typeface="Bookman Old Style"/>
                <a:cs typeface="Bookman Old Style"/>
                <a:sym typeface="Bookman Old Style"/>
              </a:rPr>
              <a:t>ВНИИ труда Минтруда России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20"/>
              <a:buNone/>
            </a:pPr>
            <a:r>
              <a:rPr lang="ru-RU" sz="3200">
                <a:latin typeface="Bookman Old Style"/>
                <a:ea typeface="Bookman Old Style"/>
                <a:cs typeface="Bookman Old Style"/>
                <a:sym typeface="Bookman Old Style"/>
              </a:rPr>
              <a:t>Предлагает для размещения  на платформе обучающие видео по охране труда (оказание первой помощи). </a:t>
            </a:r>
            <a:endParaRPr sz="3200"/>
          </a:p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11702758" y="6497118"/>
            <a:ext cx="153964" cy="13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/>
              <a:t>‹#›</a:t>
            </a:fld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1180214" y="3365371"/>
            <a:ext cx="1067650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ookman Old Style"/>
              <a:buNone/>
            </a:pPr>
            <a:br>
              <a:rPr b="0" i="0" lang="ru-RU" sz="40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0" i="0" lang="ru-RU" sz="40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br>
              <a:rPr b="0" i="0" lang="ru-RU" sz="4000" u="none" cap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0466" y="4971337"/>
            <a:ext cx="2941841" cy="89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8198" y="4768356"/>
            <a:ext cx="1402268" cy="118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cD 2.0">
  <a:themeElements>
    <a:clrScheme name="McD 2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cD 2.0">
  <a:themeElements>
    <a:clrScheme name="McD 2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Borisenok Julia</dc:creator>
</cp:coreProperties>
</file>